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13">
  <p:sldMasterIdLst>
    <p:sldMasterId id="2147483648" r:id="rId1"/>
    <p:sldMasterId id="2147483685" r:id="rId2"/>
  </p:sldMasterIdLst>
  <p:notesMasterIdLst>
    <p:notesMasterId r:id="rId49"/>
  </p:notesMasterIdLst>
  <p:handoutMasterIdLst>
    <p:handoutMasterId r:id="rId50"/>
  </p:handoutMasterIdLst>
  <p:sldIdLst>
    <p:sldId id="383" r:id="rId3"/>
    <p:sldId id="268" r:id="rId4"/>
    <p:sldId id="382" r:id="rId5"/>
    <p:sldId id="284" r:id="rId6"/>
    <p:sldId id="278" r:id="rId7"/>
    <p:sldId id="279" r:id="rId8"/>
    <p:sldId id="280" r:id="rId9"/>
    <p:sldId id="281" r:id="rId10"/>
    <p:sldId id="275" r:id="rId11"/>
    <p:sldId id="285" r:id="rId12"/>
    <p:sldId id="310" r:id="rId13"/>
    <p:sldId id="286" r:id="rId14"/>
    <p:sldId id="335" r:id="rId15"/>
    <p:sldId id="333" r:id="rId16"/>
    <p:sldId id="287" r:id="rId17"/>
    <p:sldId id="308" r:id="rId18"/>
    <p:sldId id="291" r:id="rId19"/>
    <p:sldId id="338" r:id="rId20"/>
    <p:sldId id="309" r:id="rId21"/>
    <p:sldId id="342" r:id="rId22"/>
    <p:sldId id="292" r:id="rId23"/>
    <p:sldId id="348" r:id="rId24"/>
    <p:sldId id="354" r:id="rId25"/>
    <p:sldId id="368" r:id="rId26"/>
    <p:sldId id="355" r:id="rId27"/>
    <p:sldId id="313" r:id="rId28"/>
    <p:sldId id="314" r:id="rId29"/>
    <p:sldId id="319" r:id="rId30"/>
    <p:sldId id="356" r:id="rId31"/>
    <p:sldId id="357" r:id="rId32"/>
    <p:sldId id="370" r:id="rId33"/>
    <p:sldId id="321" r:id="rId34"/>
    <p:sldId id="322" r:id="rId35"/>
    <p:sldId id="358" r:id="rId36"/>
    <p:sldId id="323" r:id="rId37"/>
    <p:sldId id="360" r:id="rId38"/>
    <p:sldId id="359" r:id="rId39"/>
    <p:sldId id="325" r:id="rId40"/>
    <p:sldId id="363" r:id="rId41"/>
    <p:sldId id="361" r:id="rId42"/>
    <p:sldId id="365" r:id="rId43"/>
    <p:sldId id="273" r:id="rId44"/>
    <p:sldId id="272" r:id="rId45"/>
    <p:sldId id="271" r:id="rId46"/>
    <p:sldId id="294" r:id="rId47"/>
    <p:sldId id="295"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383"/>
            <p14:sldId id="268"/>
            <p14:sldId id="382"/>
            <p14:sldId id="284"/>
            <p14:sldId id="278"/>
            <p14:sldId id="279"/>
            <p14:sldId id="280"/>
            <p14:sldId id="281"/>
            <p14:sldId id="275"/>
            <p14:sldId id="285"/>
            <p14:sldId id="310"/>
            <p14:sldId id="286"/>
            <p14:sldId id="335"/>
            <p14:sldId id="333"/>
            <p14:sldId id="287"/>
            <p14:sldId id="308"/>
            <p14:sldId id="291"/>
            <p14:sldId id="338"/>
            <p14:sldId id="309"/>
            <p14:sldId id="342"/>
            <p14:sldId id="292"/>
            <p14:sldId id="348"/>
            <p14:sldId id="354"/>
            <p14:sldId id="368"/>
            <p14:sldId id="355"/>
            <p14:sldId id="313"/>
            <p14:sldId id="314"/>
            <p14:sldId id="319"/>
            <p14:sldId id="356"/>
            <p14:sldId id="357"/>
            <p14:sldId id="370"/>
            <p14:sldId id="321"/>
            <p14:sldId id="322"/>
            <p14:sldId id="358"/>
            <p14:sldId id="323"/>
            <p14:sldId id="360"/>
            <p14:sldId id="359"/>
            <p14:sldId id="325"/>
            <p14:sldId id="363"/>
            <p14:sldId id="361"/>
            <p14:sldId id="365"/>
            <p14:sldId id="273"/>
            <p14:sldId id="272"/>
            <p14:sldId id="271"/>
            <p14:sldId id="294"/>
            <p14:sldId id="295"/>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a:srgbClr val="5A2E6E"/>
    <a:srgbClr val="562B71"/>
    <a:srgbClr val="0077C8"/>
    <a:srgbClr val="002D72"/>
    <a:srgbClr val="00A9EF"/>
    <a:srgbClr val="004C9B"/>
    <a:srgbClr val="5BC2F4"/>
    <a:srgbClr val="FFEE00"/>
    <a:srgbClr val="861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6400" autoAdjust="0"/>
  </p:normalViewPr>
  <p:slideViewPr>
    <p:cSldViewPr snapToGrid="0">
      <p:cViewPr varScale="1">
        <p:scale>
          <a:sx n="79" d="100"/>
          <a:sy n="79" d="100"/>
        </p:scale>
        <p:origin x="1608"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B03D8-2748-4511-81E7-9E8B189DF5C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E61DD47C-49E1-4448-91D3-414973E05E81}">
      <dgm:prSet phldrT="[Text]"/>
      <dgm:spPr/>
      <dgm:t>
        <a:bodyPr/>
        <a:lstStyle/>
        <a:p>
          <a:r>
            <a:rPr lang="en-US" dirty="0"/>
            <a:t>Tweets dataset</a:t>
          </a:r>
        </a:p>
      </dgm:t>
    </dgm:pt>
    <dgm:pt modelId="{D5DF82A6-513B-4A2D-AADD-48E462835CDB}" type="parTrans" cxnId="{DE3F05E5-9D55-491C-9A9A-D11FAEED183C}">
      <dgm:prSet/>
      <dgm:spPr/>
      <dgm:t>
        <a:bodyPr/>
        <a:lstStyle/>
        <a:p>
          <a:endParaRPr lang="en-US"/>
        </a:p>
      </dgm:t>
    </dgm:pt>
    <dgm:pt modelId="{383E9A26-54D5-468A-9CE1-6FB934419FB5}" type="sibTrans" cxnId="{DE3F05E5-9D55-491C-9A9A-D11FAEED183C}">
      <dgm:prSet/>
      <dgm:spPr/>
      <dgm:t>
        <a:bodyPr/>
        <a:lstStyle/>
        <a:p>
          <a:endParaRPr lang="en-US"/>
        </a:p>
      </dgm:t>
    </dgm:pt>
    <dgm:pt modelId="{A8D6599D-6402-427C-AA78-33A3CA6903D0}">
      <dgm:prSet phldrT="[Text]"/>
      <dgm:spPr/>
      <dgm:t>
        <a:bodyPr/>
        <a:lstStyle/>
        <a:p>
          <a:r>
            <a:rPr lang="en-US" dirty="0"/>
            <a:t>Cryptocurrency Dataset</a:t>
          </a:r>
        </a:p>
      </dgm:t>
    </dgm:pt>
    <dgm:pt modelId="{8FD7E192-3161-4099-B710-40905B0F00AA}" type="parTrans" cxnId="{ACAFF30F-4324-42CE-B29F-5011080D8F0D}">
      <dgm:prSet/>
      <dgm:spPr/>
      <dgm:t>
        <a:bodyPr/>
        <a:lstStyle/>
        <a:p>
          <a:endParaRPr lang="en-US"/>
        </a:p>
      </dgm:t>
    </dgm:pt>
    <dgm:pt modelId="{BBC118A5-E042-40BF-A40D-33859A489062}" type="sibTrans" cxnId="{ACAFF30F-4324-42CE-B29F-5011080D8F0D}">
      <dgm:prSet/>
      <dgm:spPr/>
      <dgm:t>
        <a:bodyPr/>
        <a:lstStyle/>
        <a:p>
          <a:endParaRPr lang="en-US"/>
        </a:p>
      </dgm:t>
    </dgm:pt>
    <dgm:pt modelId="{8B2DD329-7203-447A-B47D-A61496EC671F}">
      <dgm:prSet phldrT="[Text]"/>
      <dgm:spPr/>
      <dgm:t>
        <a:bodyPr/>
        <a:lstStyle/>
        <a:p>
          <a:r>
            <a:rPr lang="en-US" dirty="0"/>
            <a:t>Merged Dataset</a:t>
          </a:r>
        </a:p>
      </dgm:t>
    </dgm:pt>
    <dgm:pt modelId="{86088136-2B98-4786-9ADD-8B3EA67F7B89}" type="parTrans" cxnId="{76D2C20A-F639-4E2A-8BAD-48EBE3B8A894}">
      <dgm:prSet/>
      <dgm:spPr/>
      <dgm:t>
        <a:bodyPr/>
        <a:lstStyle/>
        <a:p>
          <a:endParaRPr lang="en-US"/>
        </a:p>
      </dgm:t>
    </dgm:pt>
    <dgm:pt modelId="{6D9D8B3F-A26F-4324-A138-A6E704F46044}" type="sibTrans" cxnId="{76D2C20A-F639-4E2A-8BAD-48EBE3B8A894}">
      <dgm:prSet/>
      <dgm:spPr/>
      <dgm:t>
        <a:bodyPr/>
        <a:lstStyle/>
        <a:p>
          <a:endParaRPr lang="en-US"/>
        </a:p>
      </dgm:t>
    </dgm:pt>
    <dgm:pt modelId="{81ED88D0-4C10-4D17-8BB2-EF0167CF29E7}" type="pres">
      <dgm:prSet presAssocID="{733B03D8-2748-4511-81E7-9E8B189DF5C4}" presName="Name0" presStyleCnt="0">
        <dgm:presLayoutVars>
          <dgm:chMax val="4"/>
          <dgm:resizeHandles val="exact"/>
        </dgm:presLayoutVars>
      </dgm:prSet>
      <dgm:spPr/>
    </dgm:pt>
    <dgm:pt modelId="{B7C411BB-8D59-4793-B8FB-2B3D816353B8}" type="pres">
      <dgm:prSet presAssocID="{733B03D8-2748-4511-81E7-9E8B189DF5C4}" presName="ellipse" presStyleLbl="trBgShp" presStyleIdx="0" presStyleCnt="1" custLinFactNeighborX="-2156" custLinFactNeighborY="6869"/>
      <dgm:spPr/>
    </dgm:pt>
    <dgm:pt modelId="{7556A307-FF34-482F-B505-AD40169AF3FE}" type="pres">
      <dgm:prSet presAssocID="{733B03D8-2748-4511-81E7-9E8B189DF5C4}" presName="arrow1" presStyleLbl="fgShp" presStyleIdx="0" presStyleCnt="1"/>
      <dgm:spPr/>
    </dgm:pt>
    <dgm:pt modelId="{3F302329-2F52-452B-8AC2-9843CFCD4BFC}" type="pres">
      <dgm:prSet presAssocID="{733B03D8-2748-4511-81E7-9E8B189DF5C4}" presName="rectangle" presStyleLbl="revTx" presStyleIdx="0" presStyleCnt="1">
        <dgm:presLayoutVars>
          <dgm:bulletEnabled val="1"/>
        </dgm:presLayoutVars>
      </dgm:prSet>
      <dgm:spPr/>
    </dgm:pt>
    <dgm:pt modelId="{EBF6C187-F172-49B9-BA47-12FB93AFD6F2}" type="pres">
      <dgm:prSet presAssocID="{A8D6599D-6402-427C-AA78-33A3CA6903D0}" presName="item1" presStyleLbl="node1" presStyleIdx="0" presStyleCnt="2">
        <dgm:presLayoutVars>
          <dgm:bulletEnabled val="1"/>
        </dgm:presLayoutVars>
      </dgm:prSet>
      <dgm:spPr/>
    </dgm:pt>
    <dgm:pt modelId="{A75825D5-0FCA-4C09-9334-93B91DC25D03}" type="pres">
      <dgm:prSet presAssocID="{8B2DD329-7203-447A-B47D-A61496EC671F}" presName="item2" presStyleLbl="node1" presStyleIdx="1" presStyleCnt="2">
        <dgm:presLayoutVars>
          <dgm:bulletEnabled val="1"/>
        </dgm:presLayoutVars>
      </dgm:prSet>
      <dgm:spPr/>
    </dgm:pt>
    <dgm:pt modelId="{22DFD578-A22F-4034-A005-61A3FC6D6082}" type="pres">
      <dgm:prSet presAssocID="{733B03D8-2748-4511-81E7-9E8B189DF5C4}" presName="funnel" presStyleLbl="trAlignAcc1" presStyleIdx="0" presStyleCnt="1" custScaleY="112428"/>
      <dgm:spPr/>
    </dgm:pt>
  </dgm:ptLst>
  <dgm:cxnLst>
    <dgm:cxn modelId="{76D2C20A-F639-4E2A-8BAD-48EBE3B8A894}" srcId="{733B03D8-2748-4511-81E7-9E8B189DF5C4}" destId="{8B2DD329-7203-447A-B47D-A61496EC671F}" srcOrd="2" destOrd="0" parTransId="{86088136-2B98-4786-9ADD-8B3EA67F7B89}" sibTransId="{6D9D8B3F-A26F-4324-A138-A6E704F46044}"/>
    <dgm:cxn modelId="{ACAFF30F-4324-42CE-B29F-5011080D8F0D}" srcId="{733B03D8-2748-4511-81E7-9E8B189DF5C4}" destId="{A8D6599D-6402-427C-AA78-33A3CA6903D0}" srcOrd="1" destOrd="0" parTransId="{8FD7E192-3161-4099-B710-40905B0F00AA}" sibTransId="{BBC118A5-E042-40BF-A40D-33859A489062}"/>
    <dgm:cxn modelId="{E2AD8B16-2BCA-46E5-9294-33573CFE222D}" type="presOf" srcId="{A8D6599D-6402-427C-AA78-33A3CA6903D0}" destId="{EBF6C187-F172-49B9-BA47-12FB93AFD6F2}" srcOrd="0" destOrd="0" presId="urn:microsoft.com/office/officeart/2005/8/layout/funnel1"/>
    <dgm:cxn modelId="{E97A5D1A-2DB5-4CEB-A1A3-1C93EE5660AB}" type="presOf" srcId="{E61DD47C-49E1-4448-91D3-414973E05E81}" destId="{A75825D5-0FCA-4C09-9334-93B91DC25D03}" srcOrd="0" destOrd="0" presId="urn:microsoft.com/office/officeart/2005/8/layout/funnel1"/>
    <dgm:cxn modelId="{108D8829-CDB1-48EC-8B67-E03B5C57022D}" type="presOf" srcId="{8B2DD329-7203-447A-B47D-A61496EC671F}" destId="{3F302329-2F52-452B-8AC2-9843CFCD4BFC}" srcOrd="0" destOrd="0" presId="urn:microsoft.com/office/officeart/2005/8/layout/funnel1"/>
    <dgm:cxn modelId="{CAC9C8E3-2666-4187-B588-1F698DC70BEA}" type="presOf" srcId="{733B03D8-2748-4511-81E7-9E8B189DF5C4}" destId="{81ED88D0-4C10-4D17-8BB2-EF0167CF29E7}" srcOrd="0" destOrd="0" presId="urn:microsoft.com/office/officeart/2005/8/layout/funnel1"/>
    <dgm:cxn modelId="{DE3F05E5-9D55-491C-9A9A-D11FAEED183C}" srcId="{733B03D8-2748-4511-81E7-9E8B189DF5C4}" destId="{E61DD47C-49E1-4448-91D3-414973E05E81}" srcOrd="0" destOrd="0" parTransId="{D5DF82A6-513B-4A2D-AADD-48E462835CDB}" sibTransId="{383E9A26-54D5-468A-9CE1-6FB934419FB5}"/>
    <dgm:cxn modelId="{456F53F3-3442-46A9-A337-377CC2F6C0C6}" type="presParOf" srcId="{81ED88D0-4C10-4D17-8BB2-EF0167CF29E7}" destId="{B7C411BB-8D59-4793-B8FB-2B3D816353B8}" srcOrd="0" destOrd="0" presId="urn:microsoft.com/office/officeart/2005/8/layout/funnel1"/>
    <dgm:cxn modelId="{FD6A2EA8-C18B-4133-8CA5-B38A92FCA127}" type="presParOf" srcId="{81ED88D0-4C10-4D17-8BB2-EF0167CF29E7}" destId="{7556A307-FF34-482F-B505-AD40169AF3FE}" srcOrd="1" destOrd="0" presId="urn:microsoft.com/office/officeart/2005/8/layout/funnel1"/>
    <dgm:cxn modelId="{271E6B47-F18D-4A35-85D2-0CDA62708BDE}" type="presParOf" srcId="{81ED88D0-4C10-4D17-8BB2-EF0167CF29E7}" destId="{3F302329-2F52-452B-8AC2-9843CFCD4BFC}" srcOrd="2" destOrd="0" presId="urn:microsoft.com/office/officeart/2005/8/layout/funnel1"/>
    <dgm:cxn modelId="{43E38893-F74C-41FC-BF1D-EF957032AEEE}" type="presParOf" srcId="{81ED88D0-4C10-4D17-8BB2-EF0167CF29E7}" destId="{EBF6C187-F172-49B9-BA47-12FB93AFD6F2}" srcOrd="3" destOrd="0" presId="urn:microsoft.com/office/officeart/2005/8/layout/funnel1"/>
    <dgm:cxn modelId="{57075B39-B612-4A23-9312-8335D3AD2A53}" type="presParOf" srcId="{81ED88D0-4C10-4D17-8BB2-EF0167CF29E7}" destId="{A75825D5-0FCA-4C09-9334-93B91DC25D03}" srcOrd="4" destOrd="0" presId="urn:microsoft.com/office/officeart/2005/8/layout/funnel1"/>
    <dgm:cxn modelId="{9ADE5E45-43DB-49AF-AEF5-92B3FA51E9C6}" type="presParOf" srcId="{81ED88D0-4C10-4D17-8BB2-EF0167CF29E7}" destId="{22DFD578-A22F-4034-A005-61A3FC6D6082}" srcOrd="5"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A118FE-5247-084D-AD2D-7C71FFB9A8F8}"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9BFCD7EB-8335-D740-B99C-3DEE86BBEF56}">
      <dgm:prSet phldrT="[Text]" custT="1"/>
      <dgm:spPr/>
      <dgm:t>
        <a:bodyPr/>
        <a:lstStyle/>
        <a:p>
          <a:r>
            <a:rPr lang="en-US" sz="1100" kern="1200" dirty="0">
              <a:latin typeface="+mj-lt"/>
            </a:rPr>
            <a:t>Collect tweets from </a:t>
          </a:r>
          <a:r>
            <a:rPr lang="en-US" sz="1100" b="1" kern="1200" dirty="0">
              <a:solidFill>
                <a:srgbClr val="FF0000"/>
              </a:solidFill>
              <a:latin typeface="+mj-lt"/>
            </a:rPr>
            <a:t>high-profile accounts </a:t>
          </a:r>
          <a:r>
            <a:rPr lang="en-US" sz="1100" kern="1200" dirty="0">
              <a:latin typeface="+mj-lt"/>
            </a:rPr>
            <a:t>with market influence.</a:t>
          </a:r>
          <a:endParaRPr lang="en-US" sz="1100" kern="1200" dirty="0">
            <a:solidFill>
              <a:schemeClr val="tx2"/>
            </a:solidFill>
            <a:latin typeface="Arial"/>
            <a:ea typeface="+mn-ea"/>
            <a:cs typeface="+mn-cs"/>
          </a:endParaRPr>
        </a:p>
      </dgm:t>
    </dgm:pt>
    <dgm:pt modelId="{8B317059-B16D-B047-BCF8-03B65A5266EB}" type="parTrans" cxnId="{39A73024-5324-C742-B9ED-A85232140D9A}">
      <dgm:prSet/>
      <dgm:spPr/>
      <dgm:t>
        <a:bodyPr/>
        <a:lstStyle/>
        <a:p>
          <a:endParaRPr lang="en-US">
            <a:solidFill>
              <a:schemeClr val="tx2"/>
            </a:solidFill>
          </a:endParaRPr>
        </a:p>
      </dgm:t>
    </dgm:pt>
    <dgm:pt modelId="{A31B6A1C-1FE8-684E-B97F-ECDF82FD640B}" type="sibTrans" cxnId="{39A73024-5324-C742-B9ED-A85232140D9A}">
      <dgm:prSet/>
      <dgm:spPr/>
      <dgm:t>
        <a:bodyPr/>
        <a:lstStyle/>
        <a:p>
          <a:endParaRPr lang="en-US">
            <a:solidFill>
              <a:schemeClr val="tx2"/>
            </a:solidFill>
          </a:endParaRPr>
        </a:p>
      </dgm:t>
    </dgm:pt>
    <dgm:pt modelId="{EF7140D3-8376-3645-83E7-88C13039117C}">
      <dgm:prSet phldrT="[Text]" custT="1"/>
      <dgm:spPr>
        <a:solidFill>
          <a:schemeClr val="bg1">
            <a:alpha val="90000"/>
          </a:schemeClr>
        </a:solidFill>
        <a:ln w="19050">
          <a:solidFill>
            <a:schemeClr val="tx2"/>
          </a:solidFill>
        </a:ln>
      </dgm:spPr>
      <dgm:t>
        <a:bodyPr/>
        <a:lstStyle/>
        <a:p>
          <a:endParaRPr lang="en-US" sz="2000" dirty="0">
            <a:solidFill>
              <a:schemeClr val="tx2"/>
            </a:solidFill>
          </a:endParaRPr>
        </a:p>
      </dgm:t>
    </dgm:pt>
    <dgm:pt modelId="{83F44C56-F3C6-3648-938C-2AFB1F070E9A}" type="parTrans" cxnId="{0E907FCB-1EAF-7842-BCA0-4C4601AF91B5}">
      <dgm:prSet/>
      <dgm:spPr/>
      <dgm:t>
        <a:bodyPr/>
        <a:lstStyle/>
        <a:p>
          <a:endParaRPr lang="en-US">
            <a:solidFill>
              <a:schemeClr val="tx2"/>
            </a:solidFill>
          </a:endParaRPr>
        </a:p>
      </dgm:t>
    </dgm:pt>
    <dgm:pt modelId="{0925A83A-F329-5B40-A4AE-35ADE9C5D5E0}" type="sibTrans" cxnId="{0E907FCB-1EAF-7842-BCA0-4C4601AF91B5}">
      <dgm:prSet/>
      <dgm:spPr/>
      <dgm:t>
        <a:bodyPr/>
        <a:lstStyle/>
        <a:p>
          <a:endParaRPr lang="en-US">
            <a:solidFill>
              <a:schemeClr val="tx2"/>
            </a:solidFill>
          </a:endParaRPr>
        </a:p>
      </dgm:t>
    </dgm:pt>
    <dgm:pt modelId="{570CD6FA-975A-EB48-A2C9-F914B2AB1A4D}">
      <dgm:prSet phldrT="[Text]" custT="1"/>
      <dgm:spPr/>
      <dgm:t>
        <a:bodyPr/>
        <a:lstStyle/>
        <a:p>
          <a:r>
            <a:rPr lang="en-US" sz="1100" dirty="0">
              <a:latin typeface="+mj-lt"/>
            </a:rPr>
            <a:t>Increase data volume and </a:t>
          </a:r>
          <a:r>
            <a:rPr lang="en-US" sz="1100" b="1" dirty="0">
              <a:solidFill>
                <a:srgbClr val="FF0000"/>
              </a:solidFill>
              <a:latin typeface="+mj-lt"/>
            </a:rPr>
            <a:t>expand trade date range </a:t>
          </a:r>
          <a:r>
            <a:rPr lang="en-US" sz="1100" dirty="0">
              <a:latin typeface="+mj-lt"/>
            </a:rPr>
            <a:t>for better model accuracy.</a:t>
          </a:r>
          <a:endParaRPr lang="en-US" sz="1100" dirty="0">
            <a:solidFill>
              <a:schemeClr val="tx2"/>
            </a:solidFill>
          </a:endParaRPr>
        </a:p>
      </dgm:t>
    </dgm:pt>
    <dgm:pt modelId="{33F1877C-3324-994C-A814-DE81E32BC948}" type="parTrans" cxnId="{AE9989A8-52E8-EC44-867A-87E59D51D737}">
      <dgm:prSet/>
      <dgm:spPr/>
      <dgm:t>
        <a:bodyPr/>
        <a:lstStyle/>
        <a:p>
          <a:endParaRPr lang="en-US">
            <a:solidFill>
              <a:schemeClr val="tx2"/>
            </a:solidFill>
          </a:endParaRPr>
        </a:p>
      </dgm:t>
    </dgm:pt>
    <dgm:pt modelId="{335C40BC-44F8-4C4A-A155-7F1D962CD770}" type="sibTrans" cxnId="{AE9989A8-52E8-EC44-867A-87E59D51D737}">
      <dgm:prSet/>
      <dgm:spPr/>
      <dgm:t>
        <a:bodyPr/>
        <a:lstStyle/>
        <a:p>
          <a:endParaRPr lang="en-US">
            <a:solidFill>
              <a:schemeClr val="tx2"/>
            </a:solidFill>
          </a:endParaRPr>
        </a:p>
      </dgm:t>
    </dgm:pt>
    <dgm:pt modelId="{533D1C77-5BFD-A942-8D2F-82AAB34B7AA2}">
      <dgm:prSet phldrT="[Text]" custT="1"/>
      <dgm:spPr>
        <a:solidFill>
          <a:schemeClr val="bg1"/>
        </a:solidFill>
      </dgm:spPr>
      <dgm:t>
        <a:bodyPr/>
        <a:lstStyle/>
        <a:p>
          <a:r>
            <a:rPr lang="en-US" sz="1100" dirty="0">
              <a:latin typeface="+mj-lt"/>
            </a:rPr>
            <a:t>Consider other factors </a:t>
          </a:r>
          <a:r>
            <a:rPr lang="en-US" sz="1100" b="1" dirty="0">
              <a:solidFill>
                <a:srgbClr val="FF0000"/>
              </a:solidFill>
              <a:latin typeface="+mj-lt"/>
            </a:rPr>
            <a:t>beyond investor and decision maker </a:t>
          </a:r>
          <a:r>
            <a:rPr lang="en-US" sz="1100" dirty="0">
              <a:latin typeface="+mj-lt"/>
            </a:rPr>
            <a:t>sentiments for broader research in the cryptocurrency market.</a:t>
          </a:r>
          <a:endParaRPr lang="en-US" sz="1100" dirty="0">
            <a:solidFill>
              <a:schemeClr val="tx2"/>
            </a:solidFill>
          </a:endParaRPr>
        </a:p>
      </dgm:t>
    </dgm:pt>
    <dgm:pt modelId="{787A8C45-360C-1942-B925-FFF95F812950}" type="parTrans" cxnId="{EFE59494-7A0C-7144-854D-AA2E5C2F9D52}">
      <dgm:prSet/>
      <dgm:spPr/>
      <dgm:t>
        <a:bodyPr/>
        <a:lstStyle/>
        <a:p>
          <a:endParaRPr lang="en-US">
            <a:solidFill>
              <a:schemeClr val="tx2"/>
            </a:solidFill>
          </a:endParaRPr>
        </a:p>
      </dgm:t>
    </dgm:pt>
    <dgm:pt modelId="{1E6F2994-6812-BF4D-9571-7E4819E513C3}" type="sibTrans" cxnId="{EFE59494-7A0C-7144-854D-AA2E5C2F9D52}">
      <dgm:prSet/>
      <dgm:spPr/>
      <dgm:t>
        <a:bodyPr/>
        <a:lstStyle/>
        <a:p>
          <a:endParaRPr lang="en-US">
            <a:solidFill>
              <a:schemeClr val="tx2"/>
            </a:solidFill>
          </a:endParaRPr>
        </a:p>
      </dgm:t>
    </dgm:pt>
    <dgm:pt modelId="{FC0FA27B-1D48-7E49-A980-1AAB3F6D6AE5}">
      <dgm:prSet phldrT="[Text]" custT="1"/>
      <dgm:spPr/>
      <dgm:t>
        <a:bodyPr/>
        <a:lstStyle/>
        <a:p>
          <a:endParaRPr lang="en-US" sz="1200" kern="1200" dirty="0">
            <a:solidFill>
              <a:schemeClr val="tx2"/>
            </a:solidFill>
            <a:latin typeface="Arial"/>
            <a:ea typeface="+mn-ea"/>
            <a:cs typeface="+mn-cs"/>
          </a:endParaRPr>
        </a:p>
      </dgm:t>
    </dgm:pt>
    <dgm:pt modelId="{9A4DC9E5-C74A-BD4E-83B2-6A10727917C4}" type="parTrans" cxnId="{B64A572F-3016-4043-80AF-945990FB7E8C}">
      <dgm:prSet/>
      <dgm:spPr/>
      <dgm:t>
        <a:bodyPr/>
        <a:lstStyle/>
        <a:p>
          <a:endParaRPr lang="en-US">
            <a:solidFill>
              <a:schemeClr val="tx2"/>
            </a:solidFill>
          </a:endParaRPr>
        </a:p>
      </dgm:t>
    </dgm:pt>
    <dgm:pt modelId="{CE10E874-23D1-1047-91B3-61FB6641AA6E}" type="sibTrans" cxnId="{B64A572F-3016-4043-80AF-945990FB7E8C}">
      <dgm:prSet/>
      <dgm:spPr/>
      <dgm:t>
        <a:bodyPr/>
        <a:lstStyle/>
        <a:p>
          <a:endParaRPr lang="en-US">
            <a:solidFill>
              <a:schemeClr val="tx2"/>
            </a:solidFill>
          </a:endParaRPr>
        </a:p>
      </dgm:t>
    </dgm:pt>
    <dgm:pt modelId="{C417851E-2568-1A47-BEF5-57494EA8CB1F}">
      <dgm:prSet phldrT="[Text]" custT="1"/>
      <dgm:spPr>
        <a:solidFill>
          <a:schemeClr val="bg1">
            <a:alpha val="90000"/>
          </a:schemeClr>
        </a:solidFill>
        <a:ln w="19050">
          <a:solidFill>
            <a:schemeClr val="tx2"/>
          </a:solidFill>
        </a:ln>
      </dgm:spPr>
      <dgm:t>
        <a:bodyPr/>
        <a:lstStyle/>
        <a:p>
          <a:pPr marL="0" algn="ctr" defTabSz="914400" rtl="0" eaLnBrk="1" latinLnBrk="0" hangingPunct="1"/>
          <a:endParaRPr lang="en-US" sz="2000" b="1" kern="1200" dirty="0">
            <a:solidFill>
              <a:schemeClr val="tx2"/>
            </a:solidFill>
            <a:latin typeface="+mn-lt"/>
            <a:ea typeface="+mn-ea"/>
            <a:cs typeface="+mn-cs"/>
          </a:endParaRPr>
        </a:p>
      </dgm:t>
    </dgm:pt>
    <dgm:pt modelId="{5F76CC64-CA79-7642-9777-B8565390D952}" type="sibTrans" cxnId="{7FCBDC44-2B08-A647-913A-3DF7F70695CC}">
      <dgm:prSet/>
      <dgm:spPr/>
      <dgm:t>
        <a:bodyPr/>
        <a:lstStyle/>
        <a:p>
          <a:endParaRPr lang="en-US">
            <a:solidFill>
              <a:schemeClr val="tx2"/>
            </a:solidFill>
          </a:endParaRPr>
        </a:p>
      </dgm:t>
    </dgm:pt>
    <dgm:pt modelId="{21D58197-AA9C-4143-B4FD-FF7B82C2DB06}" type="parTrans" cxnId="{7FCBDC44-2B08-A647-913A-3DF7F70695CC}">
      <dgm:prSet/>
      <dgm:spPr/>
      <dgm:t>
        <a:bodyPr/>
        <a:lstStyle/>
        <a:p>
          <a:endParaRPr lang="en-US">
            <a:solidFill>
              <a:schemeClr val="tx2"/>
            </a:solidFill>
          </a:endParaRPr>
        </a:p>
      </dgm:t>
    </dgm:pt>
    <dgm:pt modelId="{EA691F47-0EC2-452F-98EA-EA6756CDC9E1}">
      <dgm:prSet custT="1"/>
      <dgm:spPr/>
      <dgm:t>
        <a:bodyPr/>
        <a:lstStyle/>
        <a:p>
          <a:r>
            <a:rPr lang="en-US" sz="1100" dirty="0">
              <a:latin typeface="+mj-lt"/>
            </a:rPr>
            <a:t>Explore </a:t>
          </a:r>
          <a:r>
            <a:rPr lang="en-US" sz="1100" b="1" dirty="0">
              <a:solidFill>
                <a:srgbClr val="FF0000"/>
              </a:solidFill>
              <a:latin typeface="+mj-lt"/>
            </a:rPr>
            <a:t>removing false Twitter accounts </a:t>
          </a:r>
          <a:r>
            <a:rPr lang="en-US" sz="1100" dirty="0">
              <a:latin typeface="+mj-lt"/>
            </a:rPr>
            <a:t>to improve sentiment analysis.</a:t>
          </a:r>
        </a:p>
      </dgm:t>
    </dgm:pt>
    <dgm:pt modelId="{F725CEE1-1EAF-4758-83EA-15D50F341B7A}" type="sibTrans" cxnId="{E616C029-8CED-4D79-BDDF-2DA48BD05425}">
      <dgm:prSet/>
      <dgm:spPr/>
      <dgm:t>
        <a:bodyPr/>
        <a:lstStyle/>
        <a:p>
          <a:endParaRPr lang="en-US"/>
        </a:p>
      </dgm:t>
    </dgm:pt>
    <dgm:pt modelId="{73D7349E-5415-4771-95A6-267806C04F08}" type="parTrans" cxnId="{E616C029-8CED-4D79-BDDF-2DA48BD05425}">
      <dgm:prSet/>
      <dgm:spPr/>
      <dgm:t>
        <a:bodyPr/>
        <a:lstStyle/>
        <a:p>
          <a:endParaRPr lang="en-US"/>
        </a:p>
      </dgm:t>
    </dgm:pt>
    <dgm:pt modelId="{C73B4EDB-1AFC-4860-A90B-7E78E56AF15B}">
      <dgm:prSet phldrT="[Text]" custT="1"/>
      <dgm:spPr/>
      <dgm:t>
        <a:bodyPr/>
        <a:lstStyle/>
        <a:p>
          <a:r>
            <a:rPr lang="en-US" sz="1100" b="1" dirty="0">
              <a:solidFill>
                <a:srgbClr val="FF0000"/>
              </a:solidFill>
              <a:latin typeface="+mj-lt"/>
            </a:rPr>
            <a:t>Explore alternative machine learning </a:t>
          </a:r>
          <a:r>
            <a:rPr lang="en-US" sz="1100" dirty="0">
              <a:latin typeface="+mj-lt"/>
            </a:rPr>
            <a:t>techniques for </a:t>
          </a:r>
          <a:r>
            <a:rPr lang="en-US" sz="1100" b="1" dirty="0">
              <a:solidFill>
                <a:srgbClr val="FF0000"/>
              </a:solidFill>
              <a:latin typeface="+mj-lt"/>
            </a:rPr>
            <a:t>sentiment score </a:t>
          </a:r>
          <a:r>
            <a:rPr lang="en-US" sz="1100" dirty="0">
              <a:latin typeface="+mj-lt"/>
            </a:rPr>
            <a:t>computation. (as current libraries do not take into account sarcasm)</a:t>
          </a:r>
        </a:p>
      </dgm:t>
    </dgm:pt>
    <dgm:pt modelId="{04B5E29F-173C-4974-A784-D1718BB03B57}" type="parTrans" cxnId="{C02CFE13-7B66-422D-9D42-F5052A863F9B}">
      <dgm:prSet/>
      <dgm:spPr/>
      <dgm:t>
        <a:bodyPr/>
        <a:lstStyle/>
        <a:p>
          <a:endParaRPr lang="en-US"/>
        </a:p>
      </dgm:t>
    </dgm:pt>
    <dgm:pt modelId="{A6E00410-E6D6-4392-AD2D-E5FE7B38445B}" type="sibTrans" cxnId="{C02CFE13-7B66-422D-9D42-F5052A863F9B}">
      <dgm:prSet/>
      <dgm:spPr/>
      <dgm:t>
        <a:bodyPr/>
        <a:lstStyle/>
        <a:p>
          <a:endParaRPr lang="en-US"/>
        </a:p>
      </dgm:t>
    </dgm:pt>
    <dgm:pt modelId="{239C3507-48E5-A348-802C-681D8D5A4AFC}">
      <dgm:prSet phldrT="[Text]" custT="1"/>
      <dgm:spPr>
        <a:solidFill>
          <a:schemeClr val="bg1">
            <a:alpha val="90000"/>
          </a:schemeClr>
        </a:solidFill>
        <a:ln w="19050">
          <a:solidFill>
            <a:schemeClr val="tx2"/>
          </a:solidFill>
        </a:ln>
      </dgm:spPr>
      <dgm:t>
        <a:bodyPr/>
        <a:lstStyle/>
        <a:p>
          <a:endParaRPr lang="en-US" sz="2000" dirty="0">
            <a:solidFill>
              <a:schemeClr val="tx2"/>
            </a:solidFill>
          </a:endParaRPr>
        </a:p>
      </dgm:t>
    </dgm:pt>
    <dgm:pt modelId="{3CD00372-B637-6C4C-92D2-AD29B2012837}" type="sibTrans" cxnId="{2CF12973-231E-664C-94BC-51C123DE951A}">
      <dgm:prSet/>
      <dgm:spPr/>
      <dgm:t>
        <a:bodyPr/>
        <a:lstStyle/>
        <a:p>
          <a:endParaRPr lang="en-US">
            <a:solidFill>
              <a:schemeClr val="tx2"/>
            </a:solidFill>
          </a:endParaRPr>
        </a:p>
      </dgm:t>
    </dgm:pt>
    <dgm:pt modelId="{8C9CCE6E-1CE1-6D47-97C7-053267D7FBEE}" type="parTrans" cxnId="{2CF12973-231E-664C-94BC-51C123DE951A}">
      <dgm:prSet/>
      <dgm:spPr/>
      <dgm:t>
        <a:bodyPr/>
        <a:lstStyle/>
        <a:p>
          <a:endParaRPr lang="en-US">
            <a:solidFill>
              <a:schemeClr val="tx2"/>
            </a:solidFill>
          </a:endParaRPr>
        </a:p>
      </dgm:t>
    </dgm:pt>
    <dgm:pt modelId="{9C0B344C-CA70-42B9-B0B5-072F199CEC1C}">
      <dgm:prSet custT="1"/>
      <dgm:spPr/>
      <dgm:t>
        <a:bodyPr/>
        <a:lstStyle/>
        <a:p>
          <a:r>
            <a:rPr lang="en-US" sz="1100" dirty="0">
              <a:latin typeface="+mj-lt"/>
            </a:rPr>
            <a:t>Develop a robust </a:t>
          </a:r>
          <a:r>
            <a:rPr lang="en-US" sz="1100" b="1" dirty="0">
              <a:solidFill>
                <a:srgbClr val="FF0000"/>
              </a:solidFill>
              <a:latin typeface="+mj-lt"/>
            </a:rPr>
            <a:t>big data platform for real-time analysis </a:t>
          </a:r>
          <a:r>
            <a:rPr lang="en-US" sz="1100" dirty="0">
              <a:latin typeface="+mj-lt"/>
            </a:rPr>
            <a:t>and prediction.</a:t>
          </a:r>
        </a:p>
      </dgm:t>
    </dgm:pt>
    <dgm:pt modelId="{57D1C78D-6C90-4423-9C1C-D1270D4C65EB}" type="parTrans" cxnId="{AA780A14-5428-4F83-B891-C8A89862466B}">
      <dgm:prSet/>
      <dgm:spPr/>
      <dgm:t>
        <a:bodyPr/>
        <a:lstStyle/>
        <a:p>
          <a:endParaRPr lang="en-US"/>
        </a:p>
      </dgm:t>
    </dgm:pt>
    <dgm:pt modelId="{D6DEBD91-86FD-4FD5-BB57-0390F0B550D9}" type="sibTrans" cxnId="{AA780A14-5428-4F83-B891-C8A89862466B}">
      <dgm:prSet/>
      <dgm:spPr/>
      <dgm:t>
        <a:bodyPr/>
        <a:lstStyle/>
        <a:p>
          <a:endParaRPr lang="en-US"/>
        </a:p>
      </dgm:t>
    </dgm:pt>
    <dgm:pt modelId="{350A8106-AD84-2D44-BC37-C94598C21172}" type="pres">
      <dgm:prSet presAssocID="{E6A118FE-5247-084D-AD2D-7C71FFB9A8F8}" presName="Name0" presStyleCnt="0">
        <dgm:presLayoutVars>
          <dgm:chMax val="7"/>
          <dgm:dir/>
          <dgm:animLvl val="lvl"/>
          <dgm:resizeHandles val="exact"/>
        </dgm:presLayoutVars>
      </dgm:prSet>
      <dgm:spPr/>
    </dgm:pt>
    <dgm:pt modelId="{4599AD1C-8041-5B4D-BDC8-34BDEB33994E}" type="pres">
      <dgm:prSet presAssocID="{C417851E-2568-1A47-BEF5-57494EA8CB1F}" presName="circle1" presStyleLbl="node1" presStyleIdx="0" presStyleCnt="3"/>
      <dgm:spPr>
        <a:ln w="19050">
          <a:solidFill>
            <a:schemeClr val="tx2"/>
          </a:solidFill>
        </a:ln>
      </dgm:spPr>
    </dgm:pt>
    <dgm:pt modelId="{FF05CF03-59F1-5046-B190-991771743D52}" type="pres">
      <dgm:prSet presAssocID="{C417851E-2568-1A47-BEF5-57494EA8CB1F}" presName="space" presStyleCnt="0"/>
      <dgm:spPr/>
    </dgm:pt>
    <dgm:pt modelId="{4A1E76CA-5B09-1148-9210-BE60AEFF3BF9}" type="pres">
      <dgm:prSet presAssocID="{C417851E-2568-1A47-BEF5-57494EA8CB1F}" presName="rect1" presStyleLbl="alignAcc1" presStyleIdx="0" presStyleCnt="3" custLinFactNeighborX="6658" custLinFactNeighborY="17542"/>
      <dgm:spPr/>
    </dgm:pt>
    <dgm:pt modelId="{48B07480-9665-994D-8D15-7B3066A3EF22}" type="pres">
      <dgm:prSet presAssocID="{EF7140D3-8376-3645-83E7-88C13039117C}" presName="vertSpace2" presStyleLbl="node1" presStyleIdx="0" presStyleCnt="3"/>
      <dgm:spPr/>
    </dgm:pt>
    <dgm:pt modelId="{461E2806-6010-9D49-85F0-B08738B98F8E}" type="pres">
      <dgm:prSet presAssocID="{EF7140D3-8376-3645-83E7-88C13039117C}" presName="circle2" presStyleLbl="node1" presStyleIdx="1" presStyleCnt="3"/>
      <dgm:spPr>
        <a:ln w="19050">
          <a:solidFill>
            <a:schemeClr val="tx2"/>
          </a:solidFill>
        </a:ln>
      </dgm:spPr>
    </dgm:pt>
    <dgm:pt modelId="{845B2516-633A-034F-AF07-B5CAC8F8D59A}" type="pres">
      <dgm:prSet presAssocID="{EF7140D3-8376-3645-83E7-88C13039117C}" presName="rect2" presStyleLbl="alignAcc1" presStyleIdx="1" presStyleCnt="3"/>
      <dgm:spPr/>
    </dgm:pt>
    <dgm:pt modelId="{11644587-D440-415B-8565-A4AAEEBD8CEA}" type="pres">
      <dgm:prSet presAssocID="{239C3507-48E5-A348-802C-681D8D5A4AFC}" presName="vertSpace3" presStyleLbl="node1" presStyleIdx="1" presStyleCnt="3"/>
      <dgm:spPr/>
    </dgm:pt>
    <dgm:pt modelId="{A8ABF797-E162-4903-872F-1324D60D0697}" type="pres">
      <dgm:prSet presAssocID="{239C3507-48E5-A348-802C-681D8D5A4AFC}" presName="circle3" presStyleLbl="node1" presStyleIdx="2" presStyleCnt="3"/>
      <dgm:spPr/>
    </dgm:pt>
    <dgm:pt modelId="{6C6118E5-5F0B-4B4A-BDC0-813D183555C7}" type="pres">
      <dgm:prSet presAssocID="{239C3507-48E5-A348-802C-681D8D5A4AFC}" presName="rect3" presStyleLbl="alignAcc1" presStyleIdx="2" presStyleCnt="3"/>
      <dgm:spPr/>
    </dgm:pt>
    <dgm:pt modelId="{CCF442A3-691F-2E44-B2BA-1452415039E7}" type="pres">
      <dgm:prSet presAssocID="{C417851E-2568-1A47-BEF5-57494EA8CB1F}" presName="rect1ParTx" presStyleLbl="alignAcc1" presStyleIdx="2" presStyleCnt="3">
        <dgm:presLayoutVars>
          <dgm:chMax val="1"/>
          <dgm:bulletEnabled val="1"/>
        </dgm:presLayoutVars>
      </dgm:prSet>
      <dgm:spPr/>
    </dgm:pt>
    <dgm:pt modelId="{D01F0B03-49CB-6343-8E8B-1A4DF81562FF}" type="pres">
      <dgm:prSet presAssocID="{C417851E-2568-1A47-BEF5-57494EA8CB1F}" presName="rect1ChTx" presStyleLbl="alignAcc1" presStyleIdx="2" presStyleCnt="3">
        <dgm:presLayoutVars>
          <dgm:bulletEnabled val="1"/>
        </dgm:presLayoutVars>
      </dgm:prSet>
      <dgm:spPr/>
    </dgm:pt>
    <dgm:pt modelId="{E54D89BB-D40B-E74F-A00B-6EB60ADC5CEE}" type="pres">
      <dgm:prSet presAssocID="{EF7140D3-8376-3645-83E7-88C13039117C}" presName="rect2ParTx" presStyleLbl="alignAcc1" presStyleIdx="2" presStyleCnt="3">
        <dgm:presLayoutVars>
          <dgm:chMax val="1"/>
          <dgm:bulletEnabled val="1"/>
        </dgm:presLayoutVars>
      </dgm:prSet>
      <dgm:spPr/>
    </dgm:pt>
    <dgm:pt modelId="{7099CD08-F58B-1142-BB82-7DAFBA9B30DF}" type="pres">
      <dgm:prSet presAssocID="{EF7140D3-8376-3645-83E7-88C13039117C}" presName="rect2ChTx" presStyleLbl="alignAcc1" presStyleIdx="2" presStyleCnt="3">
        <dgm:presLayoutVars>
          <dgm:bulletEnabled val="1"/>
        </dgm:presLayoutVars>
      </dgm:prSet>
      <dgm:spPr/>
    </dgm:pt>
    <dgm:pt modelId="{80678E9C-48B3-4123-947C-4F201F9205F8}" type="pres">
      <dgm:prSet presAssocID="{239C3507-48E5-A348-802C-681D8D5A4AFC}" presName="rect3ParTx" presStyleLbl="alignAcc1" presStyleIdx="2" presStyleCnt="3">
        <dgm:presLayoutVars>
          <dgm:chMax val="1"/>
          <dgm:bulletEnabled val="1"/>
        </dgm:presLayoutVars>
      </dgm:prSet>
      <dgm:spPr/>
    </dgm:pt>
    <dgm:pt modelId="{3B7B3828-4ADB-4D0E-9319-492CEDFC04F7}" type="pres">
      <dgm:prSet presAssocID="{239C3507-48E5-A348-802C-681D8D5A4AFC}" presName="rect3ChTx" presStyleLbl="alignAcc1" presStyleIdx="2" presStyleCnt="3">
        <dgm:presLayoutVars>
          <dgm:bulletEnabled val="1"/>
        </dgm:presLayoutVars>
      </dgm:prSet>
      <dgm:spPr/>
    </dgm:pt>
  </dgm:ptLst>
  <dgm:cxnLst>
    <dgm:cxn modelId="{C02CFE13-7B66-422D-9D42-F5052A863F9B}" srcId="{EF7140D3-8376-3645-83E7-88C13039117C}" destId="{C73B4EDB-1AFC-4860-A90B-7E78E56AF15B}" srcOrd="1" destOrd="0" parTransId="{04B5E29F-173C-4974-A784-D1718BB03B57}" sibTransId="{A6E00410-E6D6-4392-AD2D-E5FE7B38445B}"/>
    <dgm:cxn modelId="{AA780A14-5428-4F83-B891-C8A89862466B}" srcId="{239C3507-48E5-A348-802C-681D8D5A4AFC}" destId="{9C0B344C-CA70-42B9-B0B5-072F199CEC1C}" srcOrd="1" destOrd="0" parTransId="{57D1C78D-6C90-4423-9C1C-D1270D4C65EB}" sibTransId="{D6DEBD91-86FD-4FD5-BB57-0390F0B550D9}"/>
    <dgm:cxn modelId="{39A73024-5324-C742-B9ED-A85232140D9A}" srcId="{C417851E-2568-1A47-BEF5-57494EA8CB1F}" destId="{9BFCD7EB-8335-D740-B99C-3DEE86BBEF56}" srcOrd="0" destOrd="0" parTransId="{8B317059-B16D-B047-BCF8-03B65A5266EB}" sibTransId="{A31B6A1C-1FE8-684E-B97F-ECDF82FD640B}"/>
    <dgm:cxn modelId="{58018E29-FE35-4A3A-9900-105E32A1F50C}" type="presOf" srcId="{EA691F47-0EC2-452F-98EA-EA6756CDC9E1}" destId="{D01F0B03-49CB-6343-8E8B-1A4DF81562FF}" srcOrd="0" destOrd="1" presId="urn:microsoft.com/office/officeart/2005/8/layout/target3"/>
    <dgm:cxn modelId="{E616C029-8CED-4D79-BDDF-2DA48BD05425}" srcId="{C417851E-2568-1A47-BEF5-57494EA8CB1F}" destId="{EA691F47-0EC2-452F-98EA-EA6756CDC9E1}" srcOrd="1" destOrd="0" parTransId="{73D7349E-5415-4771-95A6-267806C04F08}" sibTransId="{F725CEE1-1EAF-4758-83EA-15D50F341B7A}"/>
    <dgm:cxn modelId="{B64A572F-3016-4043-80AF-945990FB7E8C}" srcId="{C417851E-2568-1A47-BEF5-57494EA8CB1F}" destId="{FC0FA27B-1D48-7E49-A980-1AAB3F6D6AE5}" srcOrd="2" destOrd="0" parTransId="{9A4DC9E5-C74A-BD4E-83B2-6A10727917C4}" sibTransId="{CE10E874-23D1-1047-91B3-61FB6641AA6E}"/>
    <dgm:cxn modelId="{197E5D41-C50F-474D-8B69-64D1EB843DC8}" type="presOf" srcId="{9BFCD7EB-8335-D740-B99C-3DEE86BBEF56}" destId="{D01F0B03-49CB-6343-8E8B-1A4DF81562FF}" srcOrd="0" destOrd="0" presId="urn:microsoft.com/office/officeart/2005/8/layout/target3"/>
    <dgm:cxn modelId="{7FCBDC44-2B08-A647-913A-3DF7F70695CC}" srcId="{E6A118FE-5247-084D-AD2D-7C71FFB9A8F8}" destId="{C417851E-2568-1A47-BEF5-57494EA8CB1F}" srcOrd="0" destOrd="0" parTransId="{21D58197-AA9C-4143-B4FD-FF7B82C2DB06}" sibTransId="{5F76CC64-CA79-7642-9777-B8565390D952}"/>
    <dgm:cxn modelId="{5473B966-CE9C-8240-A921-9902F84A5653}" type="presOf" srcId="{570CD6FA-975A-EB48-A2C9-F914B2AB1A4D}" destId="{7099CD08-F58B-1142-BB82-7DAFBA9B30DF}" srcOrd="0" destOrd="0" presId="urn:microsoft.com/office/officeart/2005/8/layout/target3"/>
    <dgm:cxn modelId="{1EC8194B-8C11-5447-B3FA-52CF8A8FD5E3}" type="presOf" srcId="{EF7140D3-8376-3645-83E7-88C13039117C}" destId="{845B2516-633A-034F-AF07-B5CAC8F8D59A}" srcOrd="0" destOrd="0" presId="urn:microsoft.com/office/officeart/2005/8/layout/target3"/>
    <dgm:cxn modelId="{89C0AB6F-BED9-CD42-B163-81CCE92ADE89}" type="presOf" srcId="{FC0FA27B-1D48-7E49-A980-1AAB3F6D6AE5}" destId="{D01F0B03-49CB-6343-8E8B-1A4DF81562FF}" srcOrd="0" destOrd="2" presId="urn:microsoft.com/office/officeart/2005/8/layout/target3"/>
    <dgm:cxn modelId="{16EBF570-6A79-484F-8511-BA22DDDCB0DE}" type="presOf" srcId="{9C0B344C-CA70-42B9-B0B5-072F199CEC1C}" destId="{3B7B3828-4ADB-4D0E-9319-492CEDFC04F7}" srcOrd="0" destOrd="1" presId="urn:microsoft.com/office/officeart/2005/8/layout/target3"/>
    <dgm:cxn modelId="{2CF12973-231E-664C-94BC-51C123DE951A}" srcId="{E6A118FE-5247-084D-AD2D-7C71FFB9A8F8}" destId="{239C3507-48E5-A348-802C-681D8D5A4AFC}" srcOrd="2" destOrd="0" parTransId="{8C9CCE6E-1CE1-6D47-97C7-053267D7FBEE}" sibTransId="{3CD00372-B637-6C4C-92D2-AD29B2012837}"/>
    <dgm:cxn modelId="{51833855-7C26-584F-94E7-9776F3FE588F}" type="presOf" srcId="{C417851E-2568-1A47-BEF5-57494EA8CB1F}" destId="{CCF442A3-691F-2E44-B2BA-1452415039E7}" srcOrd="1" destOrd="0" presId="urn:microsoft.com/office/officeart/2005/8/layout/target3"/>
    <dgm:cxn modelId="{58DFC675-6397-C447-968E-76D0E05F1861}" type="presOf" srcId="{EF7140D3-8376-3645-83E7-88C13039117C}" destId="{E54D89BB-D40B-E74F-A00B-6EB60ADC5CEE}" srcOrd="1" destOrd="0" presId="urn:microsoft.com/office/officeart/2005/8/layout/target3"/>
    <dgm:cxn modelId="{207F3056-851B-4349-A7ED-B806E4E4A5A7}" type="presOf" srcId="{E6A118FE-5247-084D-AD2D-7C71FFB9A8F8}" destId="{350A8106-AD84-2D44-BC37-C94598C21172}" srcOrd="0" destOrd="0" presId="urn:microsoft.com/office/officeart/2005/8/layout/target3"/>
    <dgm:cxn modelId="{B198B37A-592D-4BAE-8C0E-2CC2BFC07E2B}" type="presOf" srcId="{239C3507-48E5-A348-802C-681D8D5A4AFC}" destId="{80678E9C-48B3-4123-947C-4F201F9205F8}" srcOrd="1" destOrd="0" presId="urn:microsoft.com/office/officeart/2005/8/layout/target3"/>
    <dgm:cxn modelId="{1A480A7B-AFFD-481B-A21A-093274A047FE}" type="presOf" srcId="{533D1C77-5BFD-A942-8D2F-82AAB34B7AA2}" destId="{3B7B3828-4ADB-4D0E-9319-492CEDFC04F7}" srcOrd="0" destOrd="0" presId="urn:microsoft.com/office/officeart/2005/8/layout/target3"/>
    <dgm:cxn modelId="{EFE59494-7A0C-7144-854D-AA2E5C2F9D52}" srcId="{239C3507-48E5-A348-802C-681D8D5A4AFC}" destId="{533D1C77-5BFD-A942-8D2F-82AAB34B7AA2}" srcOrd="0" destOrd="0" parTransId="{787A8C45-360C-1942-B925-FFF95F812950}" sibTransId="{1E6F2994-6812-BF4D-9571-7E4819E513C3}"/>
    <dgm:cxn modelId="{AE9989A8-52E8-EC44-867A-87E59D51D737}" srcId="{EF7140D3-8376-3645-83E7-88C13039117C}" destId="{570CD6FA-975A-EB48-A2C9-F914B2AB1A4D}" srcOrd="0" destOrd="0" parTransId="{33F1877C-3324-994C-A814-DE81E32BC948}" sibTransId="{335C40BC-44F8-4C4A-A155-7F1D962CD770}"/>
    <dgm:cxn modelId="{0E907FCB-1EAF-7842-BCA0-4C4601AF91B5}" srcId="{E6A118FE-5247-084D-AD2D-7C71FFB9A8F8}" destId="{EF7140D3-8376-3645-83E7-88C13039117C}" srcOrd="1" destOrd="0" parTransId="{83F44C56-F3C6-3648-938C-2AFB1F070E9A}" sibTransId="{0925A83A-F329-5B40-A4AE-35ADE9C5D5E0}"/>
    <dgm:cxn modelId="{B8FC08E5-0344-9C4F-89C8-52E0369C94D4}" type="presOf" srcId="{C417851E-2568-1A47-BEF5-57494EA8CB1F}" destId="{4A1E76CA-5B09-1148-9210-BE60AEFF3BF9}" srcOrd="0" destOrd="0" presId="urn:microsoft.com/office/officeart/2005/8/layout/target3"/>
    <dgm:cxn modelId="{4167C4E9-9617-4329-A0AE-9B63DE467DE7}" type="presOf" srcId="{239C3507-48E5-A348-802C-681D8D5A4AFC}" destId="{6C6118E5-5F0B-4B4A-BDC0-813D183555C7}" srcOrd="0" destOrd="0" presId="urn:microsoft.com/office/officeart/2005/8/layout/target3"/>
    <dgm:cxn modelId="{267516EB-9698-4B2B-9C9E-B139BA05933D}" type="presOf" srcId="{C73B4EDB-1AFC-4860-A90B-7E78E56AF15B}" destId="{7099CD08-F58B-1142-BB82-7DAFBA9B30DF}" srcOrd="0" destOrd="1" presId="urn:microsoft.com/office/officeart/2005/8/layout/target3"/>
    <dgm:cxn modelId="{E6DD2F84-5ABB-834C-A1D4-9573E9FBBFD2}" type="presParOf" srcId="{350A8106-AD84-2D44-BC37-C94598C21172}" destId="{4599AD1C-8041-5B4D-BDC8-34BDEB33994E}" srcOrd="0" destOrd="0" presId="urn:microsoft.com/office/officeart/2005/8/layout/target3"/>
    <dgm:cxn modelId="{A1A369AB-F0C2-DF47-AFDB-3F26C7A967A4}" type="presParOf" srcId="{350A8106-AD84-2D44-BC37-C94598C21172}" destId="{FF05CF03-59F1-5046-B190-991771743D52}" srcOrd="1" destOrd="0" presId="urn:microsoft.com/office/officeart/2005/8/layout/target3"/>
    <dgm:cxn modelId="{2AF3CC38-3CF4-414F-8F1A-770198AF746F}" type="presParOf" srcId="{350A8106-AD84-2D44-BC37-C94598C21172}" destId="{4A1E76CA-5B09-1148-9210-BE60AEFF3BF9}" srcOrd="2" destOrd="0" presId="urn:microsoft.com/office/officeart/2005/8/layout/target3"/>
    <dgm:cxn modelId="{9BA68392-9AF1-3C42-ABA6-22EF485C01AB}" type="presParOf" srcId="{350A8106-AD84-2D44-BC37-C94598C21172}" destId="{48B07480-9665-994D-8D15-7B3066A3EF22}" srcOrd="3" destOrd="0" presId="urn:microsoft.com/office/officeart/2005/8/layout/target3"/>
    <dgm:cxn modelId="{8D1ADF87-646D-6243-8C04-D8498694F5FB}" type="presParOf" srcId="{350A8106-AD84-2D44-BC37-C94598C21172}" destId="{461E2806-6010-9D49-85F0-B08738B98F8E}" srcOrd="4" destOrd="0" presId="urn:microsoft.com/office/officeart/2005/8/layout/target3"/>
    <dgm:cxn modelId="{605DD5EE-315A-B046-8B58-8A90EBE2AA9B}" type="presParOf" srcId="{350A8106-AD84-2D44-BC37-C94598C21172}" destId="{845B2516-633A-034F-AF07-B5CAC8F8D59A}" srcOrd="5" destOrd="0" presId="urn:microsoft.com/office/officeart/2005/8/layout/target3"/>
    <dgm:cxn modelId="{40E9529F-15E9-40C2-87C3-CC093A6830BA}" type="presParOf" srcId="{350A8106-AD84-2D44-BC37-C94598C21172}" destId="{11644587-D440-415B-8565-A4AAEEBD8CEA}" srcOrd="6" destOrd="0" presId="urn:microsoft.com/office/officeart/2005/8/layout/target3"/>
    <dgm:cxn modelId="{4B4A7E6E-ADD1-4780-9CCC-903D6848F3A3}" type="presParOf" srcId="{350A8106-AD84-2D44-BC37-C94598C21172}" destId="{A8ABF797-E162-4903-872F-1324D60D0697}" srcOrd="7" destOrd="0" presId="urn:microsoft.com/office/officeart/2005/8/layout/target3"/>
    <dgm:cxn modelId="{A3305E56-D9F3-43D5-B755-65DC25734064}" type="presParOf" srcId="{350A8106-AD84-2D44-BC37-C94598C21172}" destId="{6C6118E5-5F0B-4B4A-BDC0-813D183555C7}" srcOrd="8" destOrd="0" presId="urn:microsoft.com/office/officeart/2005/8/layout/target3"/>
    <dgm:cxn modelId="{45A743A2-927C-7E4C-9C5C-3B1942AF0B50}" type="presParOf" srcId="{350A8106-AD84-2D44-BC37-C94598C21172}" destId="{CCF442A3-691F-2E44-B2BA-1452415039E7}" srcOrd="9" destOrd="0" presId="urn:microsoft.com/office/officeart/2005/8/layout/target3"/>
    <dgm:cxn modelId="{93903A7E-5E6C-924A-BFB9-5CDC75E7CFAA}" type="presParOf" srcId="{350A8106-AD84-2D44-BC37-C94598C21172}" destId="{D01F0B03-49CB-6343-8E8B-1A4DF81562FF}" srcOrd="10" destOrd="0" presId="urn:microsoft.com/office/officeart/2005/8/layout/target3"/>
    <dgm:cxn modelId="{E5E00640-72BE-6B40-8A2D-D04AEDB87D7D}" type="presParOf" srcId="{350A8106-AD84-2D44-BC37-C94598C21172}" destId="{E54D89BB-D40B-E74F-A00B-6EB60ADC5CEE}" srcOrd="11" destOrd="0" presId="urn:microsoft.com/office/officeart/2005/8/layout/target3"/>
    <dgm:cxn modelId="{3529F840-AEBA-004B-B55B-087AF6A15258}" type="presParOf" srcId="{350A8106-AD84-2D44-BC37-C94598C21172}" destId="{7099CD08-F58B-1142-BB82-7DAFBA9B30DF}" srcOrd="12" destOrd="0" presId="urn:microsoft.com/office/officeart/2005/8/layout/target3"/>
    <dgm:cxn modelId="{691925B4-CC9C-4A5B-8721-4C3AAAD08A4F}" type="presParOf" srcId="{350A8106-AD84-2D44-BC37-C94598C21172}" destId="{80678E9C-48B3-4123-947C-4F201F9205F8}" srcOrd="13" destOrd="0" presId="urn:microsoft.com/office/officeart/2005/8/layout/target3"/>
    <dgm:cxn modelId="{38837A71-E94F-407A-A38E-D17C1CC1ADD4}" type="presParOf" srcId="{350A8106-AD84-2D44-BC37-C94598C21172}" destId="{3B7B3828-4ADB-4D0E-9319-492CEDFC04F7}"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411BB-8D59-4793-B8FB-2B3D816353B8}">
      <dsp:nvSpPr>
        <dsp:cNvPr id="0" name=""/>
        <dsp:cNvSpPr/>
      </dsp:nvSpPr>
      <dsp:spPr>
        <a:xfrm>
          <a:off x="902144" y="201945"/>
          <a:ext cx="1995152" cy="69289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56A307-FF34-482F-B505-AD40169AF3FE}">
      <dsp:nvSpPr>
        <dsp:cNvPr id="0" name=""/>
        <dsp:cNvSpPr/>
      </dsp:nvSpPr>
      <dsp:spPr>
        <a:xfrm>
          <a:off x="1752500" y="1851004"/>
          <a:ext cx="386657" cy="247460"/>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302329-2F52-452B-8AC2-9843CFCD4BFC}">
      <dsp:nvSpPr>
        <dsp:cNvPr id="0" name=""/>
        <dsp:cNvSpPr/>
      </dsp:nvSpPr>
      <dsp:spPr>
        <a:xfrm>
          <a:off x="1017851" y="2048972"/>
          <a:ext cx="1855956" cy="46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Merged Dataset</a:t>
          </a:r>
        </a:p>
      </dsp:txBody>
      <dsp:txXfrm>
        <a:off x="1017851" y="2048972"/>
        <a:ext cx="1855956" cy="463989"/>
      </dsp:txXfrm>
    </dsp:sp>
    <dsp:sp modelId="{EBF6C187-F172-49B9-BA47-12FB93AFD6F2}">
      <dsp:nvSpPr>
        <dsp:cNvPr id="0" name=""/>
        <dsp:cNvSpPr/>
      </dsp:nvSpPr>
      <dsp:spPr>
        <a:xfrm>
          <a:off x="1670529" y="900754"/>
          <a:ext cx="695983" cy="6959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Cryptocurrency Dataset</a:t>
          </a:r>
        </a:p>
      </dsp:txBody>
      <dsp:txXfrm>
        <a:off x="1772453" y="1002678"/>
        <a:ext cx="492135" cy="492135"/>
      </dsp:txXfrm>
    </dsp:sp>
    <dsp:sp modelId="{A75825D5-0FCA-4C09-9334-93B91DC25D03}">
      <dsp:nvSpPr>
        <dsp:cNvPr id="0" name=""/>
        <dsp:cNvSpPr/>
      </dsp:nvSpPr>
      <dsp:spPr>
        <a:xfrm>
          <a:off x="1172514" y="378612"/>
          <a:ext cx="695983" cy="6959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Tweets dataset</a:t>
          </a:r>
        </a:p>
      </dsp:txBody>
      <dsp:txXfrm>
        <a:off x="1274438" y="480536"/>
        <a:ext cx="492135" cy="492135"/>
      </dsp:txXfrm>
    </dsp:sp>
    <dsp:sp modelId="{22DFD578-A22F-4034-A005-61A3FC6D6082}">
      <dsp:nvSpPr>
        <dsp:cNvPr id="0" name=""/>
        <dsp:cNvSpPr/>
      </dsp:nvSpPr>
      <dsp:spPr>
        <a:xfrm>
          <a:off x="863188" y="-38353"/>
          <a:ext cx="2165282" cy="194750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9AD1C-8041-5B4D-BDC8-34BDEB33994E}">
      <dsp:nvSpPr>
        <dsp:cNvPr id="0" name=""/>
        <dsp:cNvSpPr/>
      </dsp:nvSpPr>
      <dsp:spPr>
        <a:xfrm>
          <a:off x="0" y="0"/>
          <a:ext cx="3731419" cy="3731419"/>
        </a:xfrm>
        <a:prstGeom prst="pie">
          <a:avLst>
            <a:gd name="adj1" fmla="val 5400000"/>
            <a:gd name="adj2" fmla="val 16200000"/>
          </a:avLst>
        </a:prstGeom>
        <a:solidFill>
          <a:schemeClr val="accent1">
            <a:hueOff val="0"/>
            <a:satOff val="0"/>
            <a:lumOff val="0"/>
            <a:alphaOff val="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4A1E76CA-5B09-1148-9210-BE60AEFF3BF9}">
      <dsp:nvSpPr>
        <dsp:cNvPr id="0" name=""/>
        <dsp:cNvSpPr/>
      </dsp:nvSpPr>
      <dsp:spPr>
        <a:xfrm>
          <a:off x="1865709" y="0"/>
          <a:ext cx="6117431" cy="3731419"/>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914400" rtl="0" eaLnBrk="1" latinLnBrk="0" hangingPunct="1">
            <a:lnSpc>
              <a:spcPct val="90000"/>
            </a:lnSpc>
            <a:spcBef>
              <a:spcPct val="0"/>
            </a:spcBef>
            <a:spcAft>
              <a:spcPct val="35000"/>
            </a:spcAft>
            <a:buNone/>
          </a:pPr>
          <a:endParaRPr lang="en-US" sz="2000" b="1" kern="1200" dirty="0">
            <a:solidFill>
              <a:schemeClr val="tx2"/>
            </a:solidFill>
            <a:latin typeface="+mn-lt"/>
            <a:ea typeface="+mn-ea"/>
            <a:cs typeface="+mn-cs"/>
          </a:endParaRPr>
        </a:p>
      </dsp:txBody>
      <dsp:txXfrm>
        <a:off x="1865709" y="0"/>
        <a:ext cx="3058715" cy="1119428"/>
      </dsp:txXfrm>
    </dsp:sp>
    <dsp:sp modelId="{461E2806-6010-9D49-85F0-B08738B98F8E}">
      <dsp:nvSpPr>
        <dsp:cNvPr id="0" name=""/>
        <dsp:cNvSpPr/>
      </dsp:nvSpPr>
      <dsp:spPr>
        <a:xfrm>
          <a:off x="652999" y="1119428"/>
          <a:ext cx="2425419" cy="2425419"/>
        </a:xfrm>
        <a:prstGeom prst="pie">
          <a:avLst>
            <a:gd name="adj1" fmla="val 5400000"/>
            <a:gd name="adj2" fmla="val 16200000"/>
          </a:avLst>
        </a:prstGeom>
        <a:solidFill>
          <a:schemeClr val="accent1">
            <a:hueOff val="0"/>
            <a:satOff val="0"/>
            <a:lumOff val="0"/>
            <a:alphaOff val="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845B2516-633A-034F-AF07-B5CAC8F8D59A}">
      <dsp:nvSpPr>
        <dsp:cNvPr id="0" name=""/>
        <dsp:cNvSpPr/>
      </dsp:nvSpPr>
      <dsp:spPr>
        <a:xfrm>
          <a:off x="1865709" y="1119428"/>
          <a:ext cx="6117431" cy="2425419"/>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tx2"/>
            </a:solidFill>
          </a:endParaRPr>
        </a:p>
      </dsp:txBody>
      <dsp:txXfrm>
        <a:off x="1865709" y="1119428"/>
        <a:ext cx="3058715" cy="1119424"/>
      </dsp:txXfrm>
    </dsp:sp>
    <dsp:sp modelId="{A8ABF797-E162-4903-872F-1324D60D0697}">
      <dsp:nvSpPr>
        <dsp:cNvPr id="0" name=""/>
        <dsp:cNvSpPr/>
      </dsp:nvSpPr>
      <dsp:spPr>
        <a:xfrm>
          <a:off x="1305997" y="2238852"/>
          <a:ext cx="1119424" cy="111942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118E5-5F0B-4B4A-BDC0-813D183555C7}">
      <dsp:nvSpPr>
        <dsp:cNvPr id="0" name=""/>
        <dsp:cNvSpPr/>
      </dsp:nvSpPr>
      <dsp:spPr>
        <a:xfrm>
          <a:off x="1865709" y="2238852"/>
          <a:ext cx="6117431" cy="1119424"/>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tx2"/>
            </a:solidFill>
          </a:endParaRPr>
        </a:p>
      </dsp:txBody>
      <dsp:txXfrm>
        <a:off x="1865709" y="2238852"/>
        <a:ext cx="3058715" cy="1119424"/>
      </dsp:txXfrm>
    </dsp:sp>
    <dsp:sp modelId="{D01F0B03-49CB-6343-8E8B-1A4DF81562FF}">
      <dsp:nvSpPr>
        <dsp:cNvPr id="0" name=""/>
        <dsp:cNvSpPr/>
      </dsp:nvSpPr>
      <dsp:spPr>
        <a:xfrm>
          <a:off x="4924425" y="0"/>
          <a:ext cx="3058715" cy="111942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Collect tweets from </a:t>
          </a:r>
          <a:r>
            <a:rPr lang="en-US" sz="1100" b="1" kern="1200" dirty="0">
              <a:solidFill>
                <a:srgbClr val="FF0000"/>
              </a:solidFill>
              <a:latin typeface="+mj-lt"/>
            </a:rPr>
            <a:t>high-profile accounts </a:t>
          </a:r>
          <a:r>
            <a:rPr lang="en-US" sz="1100" kern="1200" dirty="0">
              <a:latin typeface="+mj-lt"/>
            </a:rPr>
            <a:t>with market influence.</a:t>
          </a:r>
          <a:endParaRPr lang="en-US" sz="1100" kern="1200" dirty="0">
            <a:solidFill>
              <a:schemeClr val="tx2"/>
            </a:solidFill>
            <a:latin typeface="Arial"/>
            <a:ea typeface="+mn-ea"/>
            <a:cs typeface="+mn-cs"/>
          </a:endParaRPr>
        </a:p>
        <a:p>
          <a:pPr marL="57150" lvl="1" indent="-57150" algn="l" defTabSz="488950">
            <a:lnSpc>
              <a:spcPct val="90000"/>
            </a:lnSpc>
            <a:spcBef>
              <a:spcPct val="0"/>
            </a:spcBef>
            <a:spcAft>
              <a:spcPct val="15000"/>
            </a:spcAft>
            <a:buChar char="•"/>
          </a:pPr>
          <a:r>
            <a:rPr lang="en-US" sz="1100" kern="1200" dirty="0">
              <a:latin typeface="+mj-lt"/>
            </a:rPr>
            <a:t>Explore </a:t>
          </a:r>
          <a:r>
            <a:rPr lang="en-US" sz="1100" b="1" kern="1200" dirty="0">
              <a:solidFill>
                <a:srgbClr val="FF0000"/>
              </a:solidFill>
              <a:latin typeface="+mj-lt"/>
            </a:rPr>
            <a:t>removing false Twitter accounts </a:t>
          </a:r>
          <a:r>
            <a:rPr lang="en-US" sz="1100" kern="1200" dirty="0">
              <a:latin typeface="+mj-lt"/>
            </a:rPr>
            <a:t>to improve sentiment analysis.</a:t>
          </a:r>
        </a:p>
        <a:p>
          <a:pPr marL="114300" lvl="1" indent="-114300" algn="l" defTabSz="533400">
            <a:lnSpc>
              <a:spcPct val="90000"/>
            </a:lnSpc>
            <a:spcBef>
              <a:spcPct val="0"/>
            </a:spcBef>
            <a:spcAft>
              <a:spcPct val="15000"/>
            </a:spcAft>
            <a:buChar char="•"/>
          </a:pPr>
          <a:endParaRPr lang="en-US" sz="1200" kern="1200" dirty="0">
            <a:solidFill>
              <a:schemeClr val="tx2"/>
            </a:solidFill>
            <a:latin typeface="Arial"/>
            <a:ea typeface="+mn-ea"/>
            <a:cs typeface="+mn-cs"/>
          </a:endParaRPr>
        </a:p>
      </dsp:txBody>
      <dsp:txXfrm>
        <a:off x="4924425" y="0"/>
        <a:ext cx="3058715" cy="1119428"/>
      </dsp:txXfrm>
    </dsp:sp>
    <dsp:sp modelId="{7099CD08-F58B-1142-BB82-7DAFBA9B30DF}">
      <dsp:nvSpPr>
        <dsp:cNvPr id="0" name=""/>
        <dsp:cNvSpPr/>
      </dsp:nvSpPr>
      <dsp:spPr>
        <a:xfrm>
          <a:off x="4924425" y="1119428"/>
          <a:ext cx="3058715" cy="11194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Increase data volume and </a:t>
          </a:r>
          <a:r>
            <a:rPr lang="en-US" sz="1100" b="1" kern="1200" dirty="0">
              <a:solidFill>
                <a:srgbClr val="FF0000"/>
              </a:solidFill>
              <a:latin typeface="+mj-lt"/>
            </a:rPr>
            <a:t>expand trade date range </a:t>
          </a:r>
          <a:r>
            <a:rPr lang="en-US" sz="1100" kern="1200" dirty="0">
              <a:latin typeface="+mj-lt"/>
            </a:rPr>
            <a:t>for better model accuracy.</a:t>
          </a:r>
          <a:endParaRPr lang="en-US" sz="1100" kern="1200" dirty="0">
            <a:solidFill>
              <a:schemeClr val="tx2"/>
            </a:solidFill>
          </a:endParaRPr>
        </a:p>
        <a:p>
          <a:pPr marL="57150" lvl="1" indent="-57150" algn="l" defTabSz="488950">
            <a:lnSpc>
              <a:spcPct val="90000"/>
            </a:lnSpc>
            <a:spcBef>
              <a:spcPct val="0"/>
            </a:spcBef>
            <a:spcAft>
              <a:spcPct val="15000"/>
            </a:spcAft>
            <a:buChar char="•"/>
          </a:pPr>
          <a:r>
            <a:rPr lang="en-US" sz="1100" b="1" kern="1200" dirty="0">
              <a:solidFill>
                <a:srgbClr val="FF0000"/>
              </a:solidFill>
              <a:latin typeface="+mj-lt"/>
            </a:rPr>
            <a:t>Explore alternative machine learning </a:t>
          </a:r>
          <a:r>
            <a:rPr lang="en-US" sz="1100" kern="1200" dirty="0">
              <a:latin typeface="+mj-lt"/>
            </a:rPr>
            <a:t>techniques for </a:t>
          </a:r>
          <a:r>
            <a:rPr lang="en-US" sz="1100" b="1" kern="1200" dirty="0">
              <a:solidFill>
                <a:srgbClr val="FF0000"/>
              </a:solidFill>
              <a:latin typeface="+mj-lt"/>
            </a:rPr>
            <a:t>sentiment score </a:t>
          </a:r>
          <a:r>
            <a:rPr lang="en-US" sz="1100" kern="1200" dirty="0">
              <a:latin typeface="+mj-lt"/>
            </a:rPr>
            <a:t>computation. (as current libraries do not take into account sarcasm)</a:t>
          </a:r>
        </a:p>
      </dsp:txBody>
      <dsp:txXfrm>
        <a:off x="4924425" y="1119428"/>
        <a:ext cx="3058715" cy="1119424"/>
      </dsp:txXfrm>
    </dsp:sp>
    <dsp:sp modelId="{3B7B3828-4ADB-4D0E-9319-492CEDFC04F7}">
      <dsp:nvSpPr>
        <dsp:cNvPr id="0" name=""/>
        <dsp:cNvSpPr/>
      </dsp:nvSpPr>
      <dsp:spPr>
        <a:xfrm>
          <a:off x="4924425" y="2238852"/>
          <a:ext cx="3058715" cy="1119424"/>
        </a:xfrm>
        <a:prstGeom prst="rect">
          <a:avLst/>
        </a:prstGeom>
        <a:solidFill>
          <a:schemeClr val="bg1"/>
        </a:solid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Consider other factors </a:t>
          </a:r>
          <a:r>
            <a:rPr lang="en-US" sz="1100" b="1" kern="1200" dirty="0">
              <a:solidFill>
                <a:srgbClr val="FF0000"/>
              </a:solidFill>
              <a:latin typeface="+mj-lt"/>
            </a:rPr>
            <a:t>beyond investor and decision maker </a:t>
          </a:r>
          <a:r>
            <a:rPr lang="en-US" sz="1100" kern="1200" dirty="0">
              <a:latin typeface="+mj-lt"/>
            </a:rPr>
            <a:t>sentiments for broader research in the cryptocurrency market.</a:t>
          </a:r>
          <a:endParaRPr lang="en-US" sz="1100" kern="1200" dirty="0">
            <a:solidFill>
              <a:schemeClr val="tx2"/>
            </a:solidFill>
          </a:endParaRPr>
        </a:p>
        <a:p>
          <a:pPr marL="57150" lvl="1" indent="-57150" algn="l" defTabSz="488950">
            <a:lnSpc>
              <a:spcPct val="90000"/>
            </a:lnSpc>
            <a:spcBef>
              <a:spcPct val="0"/>
            </a:spcBef>
            <a:spcAft>
              <a:spcPct val="15000"/>
            </a:spcAft>
            <a:buChar char="•"/>
          </a:pPr>
          <a:r>
            <a:rPr lang="en-US" sz="1100" kern="1200" dirty="0">
              <a:latin typeface="+mj-lt"/>
            </a:rPr>
            <a:t>Develop a robust </a:t>
          </a:r>
          <a:r>
            <a:rPr lang="en-US" sz="1100" b="1" kern="1200" dirty="0">
              <a:solidFill>
                <a:srgbClr val="FF0000"/>
              </a:solidFill>
              <a:latin typeface="+mj-lt"/>
            </a:rPr>
            <a:t>big data platform for real-time analysis </a:t>
          </a:r>
          <a:r>
            <a:rPr lang="en-US" sz="1100" kern="1200" dirty="0">
              <a:latin typeface="+mj-lt"/>
            </a:rPr>
            <a:t>and prediction.</a:t>
          </a:r>
        </a:p>
      </dsp:txBody>
      <dsp:txXfrm>
        <a:off x="4924425" y="2238852"/>
        <a:ext cx="3058715" cy="111942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27D47C-56AB-D640-9B17-AAED43BB044D}" type="datetime1">
              <a:rPr lang="en-CA" smtClean="0"/>
              <a:pPr/>
              <a:t>2023-07-26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METHO</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20886C-4F01-C94F-A2D6-4788DD63E257}" type="datetime1">
              <a:rPr lang="en-CA" smtClean="0"/>
              <a:pPr/>
              <a:t>2023-07-26</a:t>
            </a:fld>
            <a:endParaRPr lang="en-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CA"/>
              <a:t>METHO</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CA"/>
              <a:t>METHO</a:t>
            </a:r>
          </a:p>
        </p:txBody>
      </p:sp>
      <p:sp>
        <p:nvSpPr>
          <p:cNvPr id="5" name="Slide Number Placeholder 4"/>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141667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CA"/>
              <a:t>METHO</a:t>
            </a:r>
          </a:p>
        </p:txBody>
      </p:sp>
      <p:sp>
        <p:nvSpPr>
          <p:cNvPr id="5" name="Slide Number Placeholder 4"/>
          <p:cNvSpPr>
            <a:spLocks noGrp="1"/>
          </p:cNvSpPr>
          <p:nvPr>
            <p:ph type="sldNum" sz="quarter" idx="11"/>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392277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79BB4CC7-8740-4E7F-8FA1-B60413D3988E}" type="datetime4">
              <a:rPr lang="en-US" smtClean="0"/>
              <a:t>July 26,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1009C6A2-135F-4450-97B1-FF8D3D4811B9}"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57EA385-47D4-42DD-AAF2-994D24334819}"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1">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9A9AC4B3-226C-433A-A15F-7C384638A49C}"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5CE09FA6-69D4-464F-B050-FFC6B68080E1}" type="datetime4">
              <a:rPr lang="en-US" smtClean="0"/>
              <a:t>July 26,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3">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C18497C-80B1-4810-9186-252336B9EC82}" type="datetime4">
              <a:rPr lang="en-US" smtClean="0"/>
              <a:t>July 26,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Section slide 1">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CF2439B-EFBE-44D7-9EA0-8A6294E476B6}" type="datetime4">
              <a:rPr lang="en-US" smtClean="0"/>
              <a:t>July 26,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57623B25-3818-49E3-8480-83BC489ACC28}"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CFD1206B-532E-4F49-B5DE-C78B7D947D4C}"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4220B19B-3BD1-4D8E-83C0-74DF8AAE42E3}"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Quote/Section slide 3">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38E43BB3-BABA-496A-976B-25515F5608C0}" type="datetime4">
              <a:rPr lang="en-US" smtClean="0"/>
              <a:t>July 26,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F2A5489-9317-4D7C-9042-16A2D0F7EEF6}" type="datetime4">
              <a:rPr lang="en-US" smtClean="0"/>
              <a:t>July 26,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593267" y="416578"/>
            <a:ext cx="79827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7" name="Text Placeholder 6">
            <a:extLst>
              <a:ext uri="{FF2B5EF4-FFF2-40B4-BE49-F238E27FC236}">
                <a16:creationId xmlns:a16="http://schemas.microsoft.com/office/drawing/2014/main" id="{C47D4AE5-C0C9-3ADD-96CD-4F646C40ECDE}"/>
              </a:ext>
            </a:extLst>
          </p:cNvPr>
          <p:cNvSpPr>
            <a:spLocks noGrp="1"/>
          </p:cNvSpPr>
          <p:nvPr>
            <p:ph type="body" sz="quarter" idx="10" hasCustomPrompt="1"/>
          </p:nvPr>
        </p:nvSpPr>
        <p:spPr>
          <a:xfrm>
            <a:off x="651986" y="1181873"/>
            <a:ext cx="2090738" cy="1154112"/>
          </a:xfrm>
          <a:solidFill>
            <a:schemeClr val="accent1"/>
          </a:solidFill>
        </p:spPr>
        <p:txBody>
          <a:bodyPr lIns="320040" t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1" name="Text Placeholder 10">
            <a:extLst>
              <a:ext uri="{FF2B5EF4-FFF2-40B4-BE49-F238E27FC236}">
                <a16:creationId xmlns:a16="http://schemas.microsoft.com/office/drawing/2014/main" id="{9C840F69-82D1-BA5D-BCDE-065BCBD763CC}"/>
              </a:ext>
            </a:extLst>
          </p:cNvPr>
          <p:cNvSpPr>
            <a:spLocks noGrp="1"/>
          </p:cNvSpPr>
          <p:nvPr>
            <p:ph type="body" sz="quarter" idx="13" hasCustomPrompt="1"/>
          </p:nvPr>
        </p:nvSpPr>
        <p:spPr>
          <a:xfrm>
            <a:off x="807721" y="1347291"/>
            <a:ext cx="1699022" cy="304800"/>
          </a:xfrm>
        </p:spPr>
        <p:txBody>
          <a:bodyPr>
            <a:noAutofit/>
          </a:bodyPr>
          <a:lstStyle>
            <a:lvl1pPr marL="0" indent="0">
              <a:buNone/>
              <a:defRPr sz="1050" b="1">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8" name="Text Placeholder 6">
            <a:extLst>
              <a:ext uri="{FF2B5EF4-FFF2-40B4-BE49-F238E27FC236}">
                <a16:creationId xmlns:a16="http://schemas.microsoft.com/office/drawing/2014/main" id="{2E6E650B-9763-2E1B-83A3-D40D92876A32}"/>
              </a:ext>
            </a:extLst>
          </p:cNvPr>
          <p:cNvSpPr>
            <a:spLocks noGrp="1"/>
          </p:cNvSpPr>
          <p:nvPr>
            <p:ph type="body" sz="quarter" idx="11" hasCustomPrompt="1"/>
          </p:nvPr>
        </p:nvSpPr>
        <p:spPr>
          <a:xfrm>
            <a:off x="2803207" y="1181873"/>
            <a:ext cx="3399473" cy="1154112"/>
          </a:xfrm>
          <a:solidFill>
            <a:schemeClr val="accent1"/>
          </a:solidFill>
        </p:spPr>
        <p:txBody>
          <a:bodyPr lIns="274320" tIns="457200" r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2" name="Text Placeholder 10">
            <a:extLst>
              <a:ext uri="{FF2B5EF4-FFF2-40B4-BE49-F238E27FC236}">
                <a16:creationId xmlns:a16="http://schemas.microsoft.com/office/drawing/2014/main" id="{F0365650-4538-97BE-682C-4FEE50D5B36D}"/>
              </a:ext>
            </a:extLst>
          </p:cNvPr>
          <p:cNvSpPr>
            <a:spLocks noGrp="1"/>
          </p:cNvSpPr>
          <p:nvPr>
            <p:ph type="body" sz="quarter" idx="14" hasCustomPrompt="1"/>
          </p:nvPr>
        </p:nvSpPr>
        <p:spPr>
          <a:xfrm>
            <a:off x="2936558" y="1347291"/>
            <a:ext cx="1699022" cy="304800"/>
          </a:xfrm>
        </p:spPr>
        <p:txBody>
          <a:bodyPr>
            <a:noAutofit/>
          </a:bodyPr>
          <a:lstStyle>
            <a:lvl1pPr marL="0" indent="0">
              <a:buNone/>
              <a:defRPr sz="1050" b="1" spc="30" baseline="0">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9" name="Text Placeholder 6">
            <a:extLst>
              <a:ext uri="{FF2B5EF4-FFF2-40B4-BE49-F238E27FC236}">
                <a16:creationId xmlns:a16="http://schemas.microsoft.com/office/drawing/2014/main" id="{E605A104-600A-E6C4-A7F3-4C6E6E8B6230}"/>
              </a:ext>
            </a:extLst>
          </p:cNvPr>
          <p:cNvSpPr>
            <a:spLocks noGrp="1"/>
          </p:cNvSpPr>
          <p:nvPr>
            <p:ph type="body" sz="quarter" idx="12" hasCustomPrompt="1"/>
          </p:nvPr>
        </p:nvSpPr>
        <p:spPr>
          <a:xfrm>
            <a:off x="6262688" y="1181873"/>
            <a:ext cx="2313291" cy="1154112"/>
          </a:xfrm>
          <a:solidFill>
            <a:schemeClr val="accent1"/>
          </a:solidFill>
        </p:spPr>
        <p:txBody>
          <a:bodyPr lIns="274320" t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3" name="Text Placeholder 10">
            <a:extLst>
              <a:ext uri="{FF2B5EF4-FFF2-40B4-BE49-F238E27FC236}">
                <a16:creationId xmlns:a16="http://schemas.microsoft.com/office/drawing/2014/main" id="{D53846D8-2231-F40F-1840-B4D3ECF5575D}"/>
              </a:ext>
            </a:extLst>
          </p:cNvPr>
          <p:cNvSpPr>
            <a:spLocks noGrp="1"/>
          </p:cNvSpPr>
          <p:nvPr>
            <p:ph type="body" sz="quarter" idx="15" hasCustomPrompt="1"/>
          </p:nvPr>
        </p:nvSpPr>
        <p:spPr>
          <a:xfrm>
            <a:off x="6406516" y="1347291"/>
            <a:ext cx="1699022" cy="304800"/>
          </a:xfrm>
        </p:spPr>
        <p:txBody>
          <a:bodyPr>
            <a:noAutofit/>
          </a:bodyPr>
          <a:lstStyle>
            <a:lvl1pPr marL="0" indent="0">
              <a:buNone/>
              <a:defRPr sz="1050" b="1" spc="30" baseline="0">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769621"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2365590"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3961559"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5557529"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7153497"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146686" y="4431347"/>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1754030" y="5667186"/>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3348871" y="5079585"/>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4898930" y="3583592"/>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6529699" y="3837782"/>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4954623" y="4551608"/>
            <a:ext cx="3621356" cy="2306392"/>
          </a:xfrm>
        </p:spPr>
        <p:txBody>
          <a:bodyPr/>
          <a:lstStyle>
            <a:lvl1pPr marL="0" indent="0" algn="ctr">
              <a:buNone/>
              <a:defRPr/>
            </a:lvl1pPr>
          </a:lstStyle>
          <a:p>
            <a:endParaRPr lang="en-US" dirty="0"/>
          </a:p>
        </p:txBody>
      </p:sp>
      <p:grpSp>
        <p:nvGrpSpPr>
          <p:cNvPr id="2" name="Group 1">
            <a:extLst>
              <a:ext uri="{FF2B5EF4-FFF2-40B4-BE49-F238E27FC236}">
                <a16:creationId xmlns:a16="http://schemas.microsoft.com/office/drawing/2014/main" id="{47F4481A-F390-506E-4D63-DCAF6A49957F}"/>
              </a:ext>
              <a:ext uri="{C183D7F6-B498-43B3-948B-1728B52AA6E4}">
                <adec:decorative xmlns:adec="http://schemas.microsoft.com/office/drawing/2017/decorative" val="1"/>
              </a:ext>
            </a:extLst>
          </p:cNvPr>
          <p:cNvGrpSpPr/>
          <p:nvPr userDrawn="1"/>
        </p:nvGrpSpPr>
        <p:grpSpPr>
          <a:xfrm>
            <a:off x="525532" y="2352259"/>
            <a:ext cx="8112368" cy="3363296"/>
            <a:chOff x="700708" y="2352259"/>
            <a:chExt cx="10816491" cy="3363296"/>
          </a:xfrm>
        </p:grpSpPr>
        <p:cxnSp>
          <p:nvCxnSpPr>
            <p:cNvPr id="3" name="Straight Connector 2">
              <a:extLst>
                <a:ext uri="{FF2B5EF4-FFF2-40B4-BE49-F238E27FC236}">
                  <a16:creationId xmlns:a16="http://schemas.microsoft.com/office/drawing/2014/main" id="{7C823AA8-87A2-6001-8638-F343F400A907}"/>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D0F530E-03E0-7D35-0708-C47F20465254}"/>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Oval 4">
              <a:extLst>
                <a:ext uri="{FF2B5EF4-FFF2-40B4-BE49-F238E27FC236}">
                  <a16:creationId xmlns:a16="http://schemas.microsoft.com/office/drawing/2014/main" id="{25A788A8-1C4E-8BDE-6C51-E311BF3124E3}"/>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Oval 9">
              <a:extLst>
                <a:ext uri="{FF2B5EF4-FFF2-40B4-BE49-F238E27FC236}">
                  <a16:creationId xmlns:a16="http://schemas.microsoft.com/office/drawing/2014/main" id="{0B1C1373-9DDB-2372-515C-67A4497F18F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2260ED27-416C-9721-BEEA-92FC9C6AFE0E}"/>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AFF3DAA4-1C0B-AB02-F0B7-AB04EEC80102}"/>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6" name="Straight Connector 25">
              <a:extLst>
                <a:ext uri="{FF2B5EF4-FFF2-40B4-BE49-F238E27FC236}">
                  <a16:creationId xmlns:a16="http://schemas.microsoft.com/office/drawing/2014/main" id="{4A6169A7-8DDB-F115-7D7E-F3F5AE9B0DE0}"/>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D69B09-D0BB-952F-77DD-FCCA81D1923E}"/>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322965-77FF-0956-83EE-ADA9AFCC2F19}"/>
                </a:ext>
              </a:extLst>
            </p:cNvPr>
            <p:cNvCxnSpPr>
              <a:cxnSpLocks/>
            </p:cNvCxnSpPr>
            <p:nvPr/>
          </p:nvCxnSpPr>
          <p:spPr>
            <a:xfrm>
              <a:off x="7166344"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D744AE-A2B8-150A-697C-7B187BF232E9}"/>
                </a:ext>
              </a:extLst>
            </p:cNvPr>
            <p:cNvCxnSpPr>
              <a:cxnSpLocks/>
            </p:cNvCxnSpPr>
            <p:nvPr/>
          </p:nvCxnSpPr>
          <p:spPr>
            <a:xfrm>
              <a:off x="9287099"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3F6EBDE-BEBF-BD05-1C3E-6D9CC3A8AA09}"/>
                </a:ext>
              </a:extLst>
            </p:cNvPr>
            <p:cNvSpPr/>
            <p:nvPr/>
          </p:nvSpPr>
          <p:spPr>
            <a:xfrm>
              <a:off x="704140" y="4297941"/>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E35038F8-201A-2CE5-4F96-F5D0E07662F3}"/>
                </a:ext>
              </a:extLst>
            </p:cNvPr>
            <p:cNvSpPr/>
            <p:nvPr/>
          </p:nvSpPr>
          <p:spPr>
            <a:xfrm>
              <a:off x="2817657"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a:extLst>
                <a:ext uri="{FF2B5EF4-FFF2-40B4-BE49-F238E27FC236}">
                  <a16:creationId xmlns:a16="http://schemas.microsoft.com/office/drawing/2014/main" id="{C152144A-0227-81C8-5EB0-4217CF1CEEE7}"/>
                </a:ext>
              </a:extLst>
            </p:cNvPr>
            <p:cNvSpPr/>
            <p:nvPr/>
          </p:nvSpPr>
          <p:spPr>
            <a:xfrm>
              <a:off x="7066553"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id="{C30680FA-8F0F-C8F7-B721-95071536CA7B}"/>
                </a:ext>
              </a:extLst>
            </p:cNvPr>
            <p:cNvSpPr/>
            <p:nvPr/>
          </p:nvSpPr>
          <p:spPr>
            <a:xfrm>
              <a:off x="919487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Oval 34">
              <a:extLst>
                <a:ext uri="{FF2B5EF4-FFF2-40B4-BE49-F238E27FC236}">
                  <a16:creationId xmlns:a16="http://schemas.microsoft.com/office/drawing/2014/main" id="{C0A1FBC1-3297-E024-39A0-EAA69D56BF0E}"/>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6" name="Straight Connector 35">
              <a:extLst>
                <a:ext uri="{FF2B5EF4-FFF2-40B4-BE49-F238E27FC236}">
                  <a16:creationId xmlns:a16="http://schemas.microsoft.com/office/drawing/2014/main" id="{2BE65DC2-ECCC-4D86-835A-D8496935F50C}"/>
                </a:ext>
              </a:extLst>
            </p:cNvPr>
            <p:cNvCxnSpPr>
              <a:cxnSpLocks/>
              <a:stCxn id="35"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877BD28-BE76-FA51-3EE0-19344A0C1BDE}"/>
                </a:ext>
              </a:extLst>
            </p:cNvPr>
            <p:cNvSpPr/>
            <p:nvPr/>
          </p:nvSpPr>
          <p:spPr>
            <a:xfrm>
              <a:off x="4944605"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9630710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ut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593267" y="416578"/>
            <a:ext cx="79827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2" name="SmartArt Placeholder 21">
            <a:extLst>
              <a:ext uri="{FF2B5EF4-FFF2-40B4-BE49-F238E27FC236}">
                <a16:creationId xmlns:a16="http://schemas.microsoft.com/office/drawing/2014/main" id="{CE9173F4-65C7-2EC9-A5E4-827E9483F1E5}"/>
              </a:ext>
            </a:extLst>
          </p:cNvPr>
          <p:cNvSpPr>
            <a:spLocks noGrp="1"/>
          </p:cNvSpPr>
          <p:nvPr>
            <p:ph type="dgm" sz="quarter" idx="29"/>
          </p:nvPr>
        </p:nvSpPr>
        <p:spPr>
          <a:xfrm>
            <a:off x="600075" y="1235076"/>
            <a:ext cx="7983141" cy="4975225"/>
          </a:xfrm>
        </p:spPr>
        <p:txBody>
          <a:bodyPr/>
          <a:lstStyle>
            <a:lvl1pPr marL="0" indent="0" algn="ctr">
              <a:buNone/>
              <a:defRPr/>
            </a:lvl1pPr>
          </a:lstStyle>
          <a:p>
            <a:endParaRPr lang="en-US" dirty="0"/>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589413" y="4573721"/>
            <a:ext cx="2195654" cy="228428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31313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3000371" y="1081600"/>
            <a:ext cx="51080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649698" y="311727"/>
            <a:ext cx="2626302" cy="2303391"/>
          </a:xfrm>
        </p:spPr>
        <p:txBody>
          <a:bodyPr/>
          <a:lstStyle>
            <a:lvl1pPr marL="0" indent="0" algn="ctr">
              <a:buNone/>
              <a:defRPr/>
            </a:lvl1pPr>
          </a:lstStyle>
          <a:p>
            <a:endParaRPr lang="en-US" dirty="0"/>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769621" y="2765192"/>
            <a:ext cx="1143000"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2372677" y="2765192"/>
            <a:ext cx="1330643"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3961924" y="2765192"/>
            <a:ext cx="1220543"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5556630" y="2765192"/>
            <a:ext cx="1168939"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7153497" y="2765192"/>
            <a:ext cx="1168938"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4" name="Text Placeholder 10">
            <a:extLst>
              <a:ext uri="{FF2B5EF4-FFF2-40B4-BE49-F238E27FC236}">
                <a16:creationId xmlns:a16="http://schemas.microsoft.com/office/drawing/2014/main" id="{6DBD545B-C7EA-7554-01A9-B9A7ADEEADA1}"/>
              </a:ext>
            </a:extLst>
          </p:cNvPr>
          <p:cNvSpPr>
            <a:spLocks noGrp="1"/>
          </p:cNvSpPr>
          <p:nvPr>
            <p:ph type="body" sz="quarter" idx="13" hasCustomPrompt="1"/>
          </p:nvPr>
        </p:nvSpPr>
        <p:spPr>
          <a:xfrm>
            <a:off x="231633" y="4516277"/>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154480" y="4732686"/>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5" name="Text Placeholder 10">
            <a:extLst>
              <a:ext uri="{FF2B5EF4-FFF2-40B4-BE49-F238E27FC236}">
                <a16:creationId xmlns:a16="http://schemas.microsoft.com/office/drawing/2014/main" id="{AFC63024-9505-E263-E747-4350C4DF2C67}"/>
              </a:ext>
            </a:extLst>
          </p:cNvPr>
          <p:cNvSpPr>
            <a:spLocks noGrp="1"/>
          </p:cNvSpPr>
          <p:nvPr>
            <p:ph type="body" sz="quarter" idx="27" hasCustomPrompt="1"/>
          </p:nvPr>
        </p:nvSpPr>
        <p:spPr>
          <a:xfrm>
            <a:off x="1824038" y="5738941"/>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1746237" y="5968525"/>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10" name="Text Placeholder 10">
            <a:extLst>
              <a:ext uri="{FF2B5EF4-FFF2-40B4-BE49-F238E27FC236}">
                <a16:creationId xmlns:a16="http://schemas.microsoft.com/office/drawing/2014/main" id="{21022AC1-BD17-72D5-2B44-1179380BAA5A}"/>
              </a:ext>
            </a:extLst>
          </p:cNvPr>
          <p:cNvSpPr>
            <a:spLocks noGrp="1"/>
          </p:cNvSpPr>
          <p:nvPr>
            <p:ph type="body" sz="quarter" idx="28" hasCustomPrompt="1"/>
          </p:nvPr>
        </p:nvSpPr>
        <p:spPr>
          <a:xfrm>
            <a:off x="3426048" y="5136272"/>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3341078" y="5370533"/>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1" name="Text Placeholder 10">
            <a:extLst>
              <a:ext uri="{FF2B5EF4-FFF2-40B4-BE49-F238E27FC236}">
                <a16:creationId xmlns:a16="http://schemas.microsoft.com/office/drawing/2014/main" id="{DCC3C0D0-FD25-227E-0C25-4B5D96A89CC9}"/>
              </a:ext>
            </a:extLst>
          </p:cNvPr>
          <p:cNvSpPr>
            <a:spLocks noGrp="1"/>
          </p:cNvSpPr>
          <p:nvPr>
            <p:ph type="body" sz="quarter" idx="29" hasCustomPrompt="1"/>
          </p:nvPr>
        </p:nvSpPr>
        <p:spPr>
          <a:xfrm>
            <a:off x="5024435" y="3667681"/>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4945690" y="3874540"/>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2" name="Text Placeholder 10">
            <a:extLst>
              <a:ext uri="{FF2B5EF4-FFF2-40B4-BE49-F238E27FC236}">
                <a16:creationId xmlns:a16="http://schemas.microsoft.com/office/drawing/2014/main" id="{240B963E-6D68-753B-684E-FA76297683A7}"/>
              </a:ext>
            </a:extLst>
          </p:cNvPr>
          <p:cNvSpPr>
            <a:spLocks noGrp="1"/>
          </p:cNvSpPr>
          <p:nvPr>
            <p:ph type="body" sz="quarter" idx="30" hasCustomPrompt="1"/>
          </p:nvPr>
        </p:nvSpPr>
        <p:spPr>
          <a:xfrm>
            <a:off x="6611646" y="3903209"/>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6537493" y="4128730"/>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grpSp>
        <p:nvGrpSpPr>
          <p:cNvPr id="2" name="Group 1">
            <a:extLst>
              <a:ext uri="{FF2B5EF4-FFF2-40B4-BE49-F238E27FC236}">
                <a16:creationId xmlns:a16="http://schemas.microsoft.com/office/drawing/2014/main" id="{E0E95E94-C91A-7D90-489F-979154A50D45}"/>
              </a:ext>
              <a:ext uri="{C183D7F6-B498-43B3-948B-1728B52AA6E4}">
                <adec:decorative xmlns:adec="http://schemas.microsoft.com/office/drawing/2017/decorative" val="1"/>
              </a:ext>
            </a:extLst>
          </p:cNvPr>
          <p:cNvGrpSpPr/>
          <p:nvPr userDrawn="1"/>
        </p:nvGrpSpPr>
        <p:grpSpPr>
          <a:xfrm>
            <a:off x="524504" y="2352259"/>
            <a:ext cx="8113396" cy="3363296"/>
            <a:chOff x="699338" y="2352259"/>
            <a:chExt cx="10817861" cy="3363296"/>
          </a:xfrm>
        </p:grpSpPr>
        <p:cxnSp>
          <p:nvCxnSpPr>
            <p:cNvPr id="3" name="Straight Connector 2">
              <a:extLst>
                <a:ext uri="{FF2B5EF4-FFF2-40B4-BE49-F238E27FC236}">
                  <a16:creationId xmlns:a16="http://schemas.microsoft.com/office/drawing/2014/main" id="{82321084-3662-3AC2-9063-B4C96C8D03F8}"/>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2F364F9-1001-8A8A-E378-A32BD15C0BAC}"/>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Oval 7">
              <a:extLst>
                <a:ext uri="{FF2B5EF4-FFF2-40B4-BE49-F238E27FC236}">
                  <a16:creationId xmlns:a16="http://schemas.microsoft.com/office/drawing/2014/main" id="{B99546CB-73CE-F525-D8C0-4AFD24A0ECEE}"/>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48385D98-23B5-1951-FCF2-575B6CB9D3C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id="{B27EC48D-6773-0157-AB1D-A36DCBF2342B}"/>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67197B2A-F814-0F94-65C6-2C666E7C4B11}"/>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3" name="Straight Connector 12">
              <a:extLst>
                <a:ext uri="{FF2B5EF4-FFF2-40B4-BE49-F238E27FC236}">
                  <a16:creationId xmlns:a16="http://schemas.microsoft.com/office/drawing/2014/main" id="{5B72EF2C-8D4F-426F-E532-9848DA562D07}"/>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79E6B9-3986-3441-3239-03C8BAF4008C}"/>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AD6852-33FA-D4BC-95FC-3FCFE5A29AA0}"/>
                </a:ext>
              </a:extLst>
            </p:cNvPr>
            <p:cNvCxnSpPr>
              <a:cxnSpLocks/>
            </p:cNvCxnSpPr>
            <p:nvPr/>
          </p:nvCxnSpPr>
          <p:spPr>
            <a:xfrm>
              <a:off x="7171108"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B4FEB6-AF59-E0CC-6CBF-5C0AE5E9F0B4}"/>
                </a:ext>
              </a:extLst>
            </p:cNvPr>
            <p:cNvCxnSpPr>
              <a:cxnSpLocks/>
            </p:cNvCxnSpPr>
            <p:nvPr/>
          </p:nvCxnSpPr>
          <p:spPr>
            <a:xfrm>
              <a:off x="9291333"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925AA1D-824F-C6F6-AF28-AD78390DEFB3}"/>
                </a:ext>
              </a:extLst>
            </p:cNvPr>
            <p:cNvSpPr/>
            <p:nvPr/>
          </p:nvSpPr>
          <p:spPr>
            <a:xfrm>
              <a:off x="699338" y="4296353"/>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Oval 30">
              <a:extLst>
                <a:ext uri="{FF2B5EF4-FFF2-40B4-BE49-F238E27FC236}">
                  <a16:creationId xmlns:a16="http://schemas.microsoft.com/office/drawing/2014/main" id="{15D82967-DC99-C9B0-B596-A62B757AEA9E}"/>
                </a:ext>
              </a:extLst>
            </p:cNvPr>
            <p:cNvSpPr/>
            <p:nvPr/>
          </p:nvSpPr>
          <p:spPr>
            <a:xfrm>
              <a:off x="2821073"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257490DB-B4E0-9638-A70F-84BAD77D5B85}"/>
                </a:ext>
              </a:extLst>
            </p:cNvPr>
            <p:cNvSpPr/>
            <p:nvPr/>
          </p:nvSpPr>
          <p:spPr>
            <a:xfrm>
              <a:off x="7072489"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a:extLst>
                <a:ext uri="{FF2B5EF4-FFF2-40B4-BE49-F238E27FC236}">
                  <a16:creationId xmlns:a16="http://schemas.microsoft.com/office/drawing/2014/main" id="{3E9F2D72-DBC0-63CB-0C92-4A97C46C9046}"/>
                </a:ext>
              </a:extLst>
            </p:cNvPr>
            <p:cNvSpPr/>
            <p:nvPr/>
          </p:nvSpPr>
          <p:spPr>
            <a:xfrm>
              <a:off x="919360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id="{A99004F8-D92D-5313-C37E-C81E7AECAB76}"/>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5" name="Straight Connector 34">
              <a:extLst>
                <a:ext uri="{FF2B5EF4-FFF2-40B4-BE49-F238E27FC236}">
                  <a16:creationId xmlns:a16="http://schemas.microsoft.com/office/drawing/2014/main" id="{F32A87DF-D655-E886-D5EF-E5690A0C7C08}"/>
                </a:ext>
              </a:extLst>
            </p:cNvPr>
            <p:cNvCxnSpPr>
              <a:cxnSpLocks/>
              <a:stCxn id="34"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3DFD143-EAF1-3327-1DEE-57CE1ECCBFBC}"/>
                </a:ext>
              </a:extLst>
            </p:cNvPr>
            <p:cNvSpPr/>
            <p:nvPr/>
          </p:nvSpPr>
          <p:spPr>
            <a:xfrm>
              <a:off x="4942661"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77619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ilesto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593267" y="1071209"/>
            <a:ext cx="7982712" cy="717279"/>
          </a:xfrm>
          <a:prstGeom prst="rect">
            <a:avLst/>
          </a:prstGeom>
        </p:spPr>
        <p:txBody>
          <a:bodyPr>
            <a:normAutofit/>
          </a:bodyPr>
          <a:lstStyle>
            <a:lvl1pPr>
              <a:defRPr sz="2700"/>
            </a:lvl1pPr>
          </a:lstStyle>
          <a:p>
            <a:pPr algn="ctr"/>
            <a:r>
              <a:rPr lang="en-US" dirty="0">
                <a:solidFill>
                  <a:srgbClr val="4D5BE2"/>
                </a:solidFill>
              </a:rPr>
              <a:t>ADD TITLE HERE</a:t>
            </a:r>
          </a:p>
        </p:txBody>
      </p:sp>
      <p:cxnSp>
        <p:nvCxnSpPr>
          <p:cNvPr id="41" name="Straight Connector 40">
            <a:extLst>
              <a:ext uri="{FF2B5EF4-FFF2-40B4-BE49-F238E27FC236}">
                <a16:creationId xmlns:a16="http://schemas.microsoft.com/office/drawing/2014/main" id="{79A330AA-5878-8D5D-D42E-8AD48FB27915}"/>
              </a:ext>
            </a:extLst>
          </p:cNvPr>
          <p:cNvCxnSpPr>
            <a:cxnSpLocks/>
          </p:cNvCxnSpPr>
          <p:nvPr userDrawn="1"/>
        </p:nvCxnSpPr>
        <p:spPr>
          <a:xfrm>
            <a:off x="598963" y="3267400"/>
            <a:ext cx="7981331"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81950AF-9F44-8F79-3672-CDC47B01BFD7}"/>
              </a:ext>
            </a:extLst>
          </p:cNvPr>
          <p:cNvSpPr/>
          <p:nvPr userDrawn="1"/>
        </p:nvSpPr>
        <p:spPr>
          <a:xfrm>
            <a:off x="533325" y="3166371"/>
            <a:ext cx="149087"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42">
            <a:extLst>
              <a:ext uri="{FF2B5EF4-FFF2-40B4-BE49-F238E27FC236}">
                <a16:creationId xmlns:a16="http://schemas.microsoft.com/office/drawing/2014/main" id="{E03206E1-A4ED-C18D-1A9F-4C775CC6D06E}"/>
              </a:ext>
            </a:extLst>
          </p:cNvPr>
          <p:cNvSpPr/>
          <p:nvPr userDrawn="1"/>
        </p:nvSpPr>
        <p:spPr>
          <a:xfrm>
            <a:off x="8504254" y="3175574"/>
            <a:ext cx="149087"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a:extLst>
              <a:ext uri="{FF2B5EF4-FFF2-40B4-BE49-F238E27FC236}">
                <a16:creationId xmlns:a16="http://schemas.microsoft.com/office/drawing/2014/main" id="{76D407CB-B80D-99CA-DDDE-268370F5B364}"/>
              </a:ext>
            </a:extLst>
          </p:cNvPr>
          <p:cNvSpPr>
            <a:spLocks noGrp="1"/>
          </p:cNvSpPr>
          <p:nvPr userDrawn="1">
            <p:ph type="body" sz="quarter" idx="21" hasCustomPrompt="1"/>
          </p:nvPr>
        </p:nvSpPr>
        <p:spPr>
          <a:xfrm>
            <a:off x="1489841" y="2579624"/>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wrap="square" lIns="0" tIns="91440" rIns="0" anchor="ct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9" name="Text Placeholder 10">
            <a:extLst>
              <a:ext uri="{FF2B5EF4-FFF2-40B4-BE49-F238E27FC236}">
                <a16:creationId xmlns:a16="http://schemas.microsoft.com/office/drawing/2014/main" id="{D4A68BDE-729F-6ACA-C709-13AAD3F9E232}"/>
              </a:ext>
            </a:extLst>
          </p:cNvPr>
          <p:cNvSpPr>
            <a:spLocks noGrp="1"/>
          </p:cNvSpPr>
          <p:nvPr userDrawn="1">
            <p:ph type="body" sz="quarter" idx="13" hasCustomPrompt="1"/>
          </p:nvPr>
        </p:nvSpPr>
        <p:spPr>
          <a:xfrm>
            <a:off x="1720133" y="2739431"/>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6" name="Text Placeholder 25">
            <a:extLst>
              <a:ext uri="{FF2B5EF4-FFF2-40B4-BE49-F238E27FC236}">
                <a16:creationId xmlns:a16="http://schemas.microsoft.com/office/drawing/2014/main" id="{012715B7-52DD-7F3A-75F5-06C1119DF716}"/>
              </a:ext>
            </a:extLst>
          </p:cNvPr>
          <p:cNvSpPr>
            <a:spLocks noGrp="1"/>
          </p:cNvSpPr>
          <p:nvPr>
            <p:ph type="body" sz="quarter" idx="39" hasCustomPrompt="1"/>
          </p:nvPr>
        </p:nvSpPr>
        <p:spPr>
          <a:xfrm>
            <a:off x="1582134"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3" name="Text Placeholder 10">
            <a:extLst>
              <a:ext uri="{FF2B5EF4-FFF2-40B4-BE49-F238E27FC236}">
                <a16:creationId xmlns:a16="http://schemas.microsoft.com/office/drawing/2014/main" id="{0DFDD86D-A319-8E15-DEEF-F1A74BFC931B}"/>
              </a:ext>
            </a:extLst>
          </p:cNvPr>
          <p:cNvSpPr>
            <a:spLocks noGrp="1"/>
          </p:cNvSpPr>
          <p:nvPr userDrawn="1">
            <p:ph type="body" sz="quarter" idx="30" hasCustomPrompt="1"/>
          </p:nvPr>
        </p:nvSpPr>
        <p:spPr>
          <a:xfrm>
            <a:off x="1315752"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1" name="Text Placeholder 10">
            <a:extLst>
              <a:ext uri="{FF2B5EF4-FFF2-40B4-BE49-F238E27FC236}">
                <a16:creationId xmlns:a16="http://schemas.microsoft.com/office/drawing/2014/main" id="{86A4BBA9-4A8A-DFC1-5462-3C7B1D7B7B24}"/>
              </a:ext>
            </a:extLst>
          </p:cNvPr>
          <p:cNvSpPr>
            <a:spLocks noGrp="1"/>
          </p:cNvSpPr>
          <p:nvPr userDrawn="1">
            <p:ph type="body" sz="quarter" idx="38" hasCustomPrompt="1"/>
          </p:nvPr>
        </p:nvSpPr>
        <p:spPr>
          <a:xfrm>
            <a:off x="1315752"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3" name="Text Placeholder 2">
            <a:extLst>
              <a:ext uri="{FF2B5EF4-FFF2-40B4-BE49-F238E27FC236}">
                <a16:creationId xmlns:a16="http://schemas.microsoft.com/office/drawing/2014/main" id="{9EF40F9D-972B-E196-BEFF-34E20BAC0F86}"/>
              </a:ext>
            </a:extLst>
          </p:cNvPr>
          <p:cNvSpPr>
            <a:spLocks noGrp="1"/>
          </p:cNvSpPr>
          <p:nvPr userDrawn="1">
            <p:ph type="body" sz="quarter" idx="22" hasCustomPrompt="1"/>
          </p:nvPr>
        </p:nvSpPr>
        <p:spPr>
          <a:xfrm>
            <a:off x="3214703" y="2578137"/>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0" name="Text Placeholder 10">
            <a:extLst>
              <a:ext uri="{FF2B5EF4-FFF2-40B4-BE49-F238E27FC236}">
                <a16:creationId xmlns:a16="http://schemas.microsoft.com/office/drawing/2014/main" id="{2AF715E5-429E-2966-2302-1D9698B1853F}"/>
              </a:ext>
            </a:extLst>
          </p:cNvPr>
          <p:cNvSpPr>
            <a:spLocks noGrp="1"/>
          </p:cNvSpPr>
          <p:nvPr userDrawn="1">
            <p:ph type="body" sz="quarter" idx="27" hasCustomPrompt="1"/>
          </p:nvPr>
        </p:nvSpPr>
        <p:spPr>
          <a:xfrm>
            <a:off x="3445023" y="2746357"/>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8" name="Text Placeholder 27">
            <a:extLst>
              <a:ext uri="{FF2B5EF4-FFF2-40B4-BE49-F238E27FC236}">
                <a16:creationId xmlns:a16="http://schemas.microsoft.com/office/drawing/2014/main" id="{514E574E-1D17-CA27-73EB-8C1330B3FBA3}"/>
              </a:ext>
            </a:extLst>
          </p:cNvPr>
          <p:cNvSpPr>
            <a:spLocks noGrp="1"/>
          </p:cNvSpPr>
          <p:nvPr>
            <p:ph type="body" sz="quarter" idx="40" hasCustomPrompt="1"/>
          </p:nvPr>
        </p:nvSpPr>
        <p:spPr>
          <a:xfrm>
            <a:off x="3306996"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4" name="Text Placeholder 10">
            <a:extLst>
              <a:ext uri="{FF2B5EF4-FFF2-40B4-BE49-F238E27FC236}">
                <a16:creationId xmlns:a16="http://schemas.microsoft.com/office/drawing/2014/main" id="{536E95F6-AF3B-48BC-9D1E-76681AA30643}"/>
              </a:ext>
            </a:extLst>
          </p:cNvPr>
          <p:cNvSpPr>
            <a:spLocks noGrp="1"/>
          </p:cNvSpPr>
          <p:nvPr userDrawn="1">
            <p:ph type="body" sz="quarter" idx="31" hasCustomPrompt="1"/>
          </p:nvPr>
        </p:nvSpPr>
        <p:spPr>
          <a:xfrm>
            <a:off x="3040643"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id="{01BF7226-47B1-B42E-D7BF-768B7C2CA215}"/>
              </a:ext>
            </a:extLst>
          </p:cNvPr>
          <p:cNvSpPr>
            <a:spLocks noGrp="1"/>
          </p:cNvSpPr>
          <p:nvPr userDrawn="1">
            <p:ph type="body" sz="quarter" idx="35" hasCustomPrompt="1"/>
          </p:nvPr>
        </p:nvSpPr>
        <p:spPr>
          <a:xfrm>
            <a:off x="3040643"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6">
            <a:extLst>
              <a:ext uri="{FF2B5EF4-FFF2-40B4-BE49-F238E27FC236}">
                <a16:creationId xmlns:a16="http://schemas.microsoft.com/office/drawing/2014/main" id="{574EF984-2E1F-2EBD-43C0-9C2A5A8359E7}"/>
              </a:ext>
            </a:extLst>
          </p:cNvPr>
          <p:cNvSpPr>
            <a:spLocks noGrp="1"/>
          </p:cNvSpPr>
          <p:nvPr userDrawn="1">
            <p:ph type="body" sz="quarter" idx="23" hasCustomPrompt="1"/>
          </p:nvPr>
        </p:nvSpPr>
        <p:spPr>
          <a:xfrm>
            <a:off x="4923979" y="2576649"/>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1" name="Text Placeholder 10">
            <a:extLst>
              <a:ext uri="{FF2B5EF4-FFF2-40B4-BE49-F238E27FC236}">
                <a16:creationId xmlns:a16="http://schemas.microsoft.com/office/drawing/2014/main" id="{1FF871F4-0EA0-DADA-3643-4A75A73170CB}"/>
              </a:ext>
            </a:extLst>
          </p:cNvPr>
          <p:cNvSpPr>
            <a:spLocks noGrp="1"/>
          </p:cNvSpPr>
          <p:nvPr userDrawn="1">
            <p:ph type="body" sz="quarter" idx="28" hasCustomPrompt="1"/>
          </p:nvPr>
        </p:nvSpPr>
        <p:spPr>
          <a:xfrm>
            <a:off x="5156138" y="2746357"/>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9" name="Text Placeholder 28">
            <a:extLst>
              <a:ext uri="{FF2B5EF4-FFF2-40B4-BE49-F238E27FC236}">
                <a16:creationId xmlns:a16="http://schemas.microsoft.com/office/drawing/2014/main" id="{B245BB00-C503-A47B-71E5-9FD143CEAE08}"/>
              </a:ext>
            </a:extLst>
          </p:cNvPr>
          <p:cNvSpPr>
            <a:spLocks noGrp="1"/>
          </p:cNvSpPr>
          <p:nvPr>
            <p:ph type="body" sz="quarter" idx="41" hasCustomPrompt="1"/>
          </p:nvPr>
        </p:nvSpPr>
        <p:spPr>
          <a:xfrm>
            <a:off x="5016271"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5" name="Text Placeholder 10">
            <a:extLst>
              <a:ext uri="{FF2B5EF4-FFF2-40B4-BE49-F238E27FC236}">
                <a16:creationId xmlns:a16="http://schemas.microsoft.com/office/drawing/2014/main" id="{3572CB72-265B-1A6E-CB4B-1D54DCA3C9E4}"/>
              </a:ext>
            </a:extLst>
          </p:cNvPr>
          <p:cNvSpPr>
            <a:spLocks noGrp="1"/>
          </p:cNvSpPr>
          <p:nvPr userDrawn="1">
            <p:ph type="body" sz="quarter" idx="32" hasCustomPrompt="1"/>
          </p:nvPr>
        </p:nvSpPr>
        <p:spPr>
          <a:xfrm>
            <a:off x="4751758"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9" name="Text Placeholder 10">
            <a:extLst>
              <a:ext uri="{FF2B5EF4-FFF2-40B4-BE49-F238E27FC236}">
                <a16:creationId xmlns:a16="http://schemas.microsoft.com/office/drawing/2014/main" id="{AD6653FC-DD0E-D272-9249-E5BC7F66D4A6}"/>
              </a:ext>
            </a:extLst>
          </p:cNvPr>
          <p:cNvSpPr>
            <a:spLocks noGrp="1"/>
          </p:cNvSpPr>
          <p:nvPr userDrawn="1">
            <p:ph type="body" sz="quarter" idx="36" hasCustomPrompt="1"/>
          </p:nvPr>
        </p:nvSpPr>
        <p:spPr>
          <a:xfrm>
            <a:off x="4681105" y="4786746"/>
            <a:ext cx="1514474"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2" name="Text Placeholder 21">
            <a:extLst>
              <a:ext uri="{FF2B5EF4-FFF2-40B4-BE49-F238E27FC236}">
                <a16:creationId xmlns:a16="http://schemas.microsoft.com/office/drawing/2014/main" id="{C59D9FE5-B2E1-8F66-399D-12509D16150D}"/>
              </a:ext>
            </a:extLst>
          </p:cNvPr>
          <p:cNvSpPr>
            <a:spLocks noGrp="1"/>
          </p:cNvSpPr>
          <p:nvPr userDrawn="1">
            <p:ph type="body" sz="quarter" idx="24" hasCustomPrompt="1"/>
          </p:nvPr>
        </p:nvSpPr>
        <p:spPr>
          <a:xfrm>
            <a:off x="6641047" y="2573867"/>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2" name="Text Placeholder 10">
            <a:extLst>
              <a:ext uri="{FF2B5EF4-FFF2-40B4-BE49-F238E27FC236}">
                <a16:creationId xmlns:a16="http://schemas.microsoft.com/office/drawing/2014/main" id="{555E618A-EFFF-E485-8AD1-1D28C8E2CAD8}"/>
              </a:ext>
            </a:extLst>
          </p:cNvPr>
          <p:cNvSpPr>
            <a:spLocks noGrp="1"/>
          </p:cNvSpPr>
          <p:nvPr userDrawn="1">
            <p:ph type="body" sz="quarter" idx="29" hasCustomPrompt="1"/>
          </p:nvPr>
        </p:nvSpPr>
        <p:spPr>
          <a:xfrm>
            <a:off x="6871424" y="2753283"/>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30" name="Text Placeholder 29">
            <a:extLst>
              <a:ext uri="{FF2B5EF4-FFF2-40B4-BE49-F238E27FC236}">
                <a16:creationId xmlns:a16="http://schemas.microsoft.com/office/drawing/2014/main" id="{0D27FCF8-D283-7038-1C0F-0082367663DA}"/>
              </a:ext>
            </a:extLst>
          </p:cNvPr>
          <p:cNvSpPr>
            <a:spLocks noGrp="1"/>
          </p:cNvSpPr>
          <p:nvPr>
            <p:ph type="body" sz="quarter" idx="42" hasCustomPrompt="1"/>
          </p:nvPr>
        </p:nvSpPr>
        <p:spPr>
          <a:xfrm>
            <a:off x="6733339"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6" name="Text Placeholder 10">
            <a:extLst>
              <a:ext uri="{FF2B5EF4-FFF2-40B4-BE49-F238E27FC236}">
                <a16:creationId xmlns:a16="http://schemas.microsoft.com/office/drawing/2014/main" id="{91520171-76AD-DCF6-B7F6-35E395BDFA85}"/>
              </a:ext>
            </a:extLst>
          </p:cNvPr>
          <p:cNvSpPr>
            <a:spLocks noGrp="1"/>
          </p:cNvSpPr>
          <p:nvPr userDrawn="1">
            <p:ph type="body" sz="quarter" idx="33" hasCustomPrompt="1"/>
          </p:nvPr>
        </p:nvSpPr>
        <p:spPr>
          <a:xfrm>
            <a:off x="6467044"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0" name="Text Placeholder 10">
            <a:extLst>
              <a:ext uri="{FF2B5EF4-FFF2-40B4-BE49-F238E27FC236}">
                <a16:creationId xmlns:a16="http://schemas.microsoft.com/office/drawing/2014/main" id="{08CFEF0A-F0F7-3357-5C21-B15CE89D0CB8}"/>
              </a:ext>
            </a:extLst>
          </p:cNvPr>
          <p:cNvSpPr>
            <a:spLocks noGrp="1"/>
          </p:cNvSpPr>
          <p:nvPr userDrawn="1">
            <p:ph type="body" sz="quarter" idx="37" hasCustomPrompt="1"/>
          </p:nvPr>
        </p:nvSpPr>
        <p:spPr>
          <a:xfrm>
            <a:off x="6467044"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Tree>
    <p:extLst>
      <p:ext uri="{BB962C8B-B14F-4D97-AF65-F5344CB8AC3E}">
        <p14:creationId xmlns:p14="http://schemas.microsoft.com/office/powerpoint/2010/main" val="3375970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189988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66657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528305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712928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376889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111875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2953662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402881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542484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3612078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8AEE685C-5977-4672-8A7D-A7B740307BFE}" type="datetime4">
              <a:rPr lang="en-US" smtClean="0"/>
              <a:t>July 26,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893714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3A8B7CE8-A765-4BE4-814E-E3FF3D553955}"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94238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989A30A0-5087-43AD-987A-BB0702B6B984}"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130716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2BEDEF2F-0F6A-4D8C-B4A9-7E96C27E5FAF}"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078381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5B37C0CB-DDBA-42D3-BBD8-0E34CFEE49EA}" type="datetime4">
              <a:rPr lang="en-US" smtClean="0"/>
              <a:t>July 26,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2514490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4FD4DED2-CD14-41DF-850E-E8A71018E62C}" type="datetime4">
              <a:rPr lang="en-US" smtClean="0"/>
              <a:t>July 26,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740713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D72125B-CD0C-4C58-8B16-D90EAFD2A9D4}" type="datetime4">
              <a:rPr lang="en-US" smtClean="0"/>
              <a:t>July 26,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598737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5F7D1686-3955-4049-A277-0B3ACB2E1712}"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868664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4FF5967-22BD-416A-A0CB-E13D4BEABD95}"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1861484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651F4F0E-A9DE-4021-A8FF-99E57780631B}"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15178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EAA1DD01-C398-4FC2-8742-04E9396D8554}" type="datetime4">
              <a:rPr lang="en-US" smtClean="0"/>
              <a:t>July 26,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724278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2D2382D6-7463-4161-A6DD-29F98D104A92}" type="datetime4">
              <a:rPr lang="en-US" smtClean="0"/>
              <a:t>July 26,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25032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74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E699D65E-1572-411B-A9A1-A9C4B71F2F82}" type="datetime4">
              <a:rPr lang="en-US" smtClean="0"/>
              <a:t>July 26,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 id="2147483682" r:id="rId25"/>
    <p:sldLayoutId id="2147483683" r:id="rId26"/>
    <p:sldLayoutId id="2147483684" r:id="rId27"/>
  </p:sldLayoutIdLst>
  <p:hf hd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67F8C3F2-BC12-4620-B155-C877659E6F6F}" type="datetime4">
              <a:rPr lang="en-US" smtClean="0"/>
              <a:t>July 26,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922800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Lst>
  <p:hf hd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0.jpeg"/><Relationship Id="rId7" Type="http://schemas.openxmlformats.org/officeDocument/2006/relationships/diagramData" Target="../diagrams/data1.xml"/><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hyperlink" Target="http://blog.cdelrio.com/" TargetMode="External"/><Relationship Id="rId11" Type="http://schemas.microsoft.com/office/2007/relationships/diagramDrawing" Target="../diagrams/drawing1.xml"/><Relationship Id="rId5" Type="http://schemas.openxmlformats.org/officeDocument/2006/relationships/image" Target="../media/image41.png"/><Relationship Id="rId10" Type="http://schemas.openxmlformats.org/officeDocument/2006/relationships/diagramColors" Target="../diagrams/colors1.xml"/><Relationship Id="rId4" Type="http://schemas.openxmlformats.org/officeDocument/2006/relationships/hyperlink" Target="https://leninmhs.com/tweets-tecnologia/" TargetMode="External"/><Relationship Id="rId9"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hyperlink" Target="https://blog.roboforex.com/blog/2020/07/10/how-to-make-money-on-cryptocurrencie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leninmhs.com/tweets-tecnologia/" TargetMode="External"/><Relationship Id="rId2" Type="http://schemas.openxmlformats.org/officeDocument/2006/relationships/image" Target="../media/image20.jpe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thefreevoluntarist.blogspot.com/2018/09/japanese-cryptocurrency-exchange-hacked.html" TargetMode="External"/><Relationship Id="rId4" Type="http://schemas.openxmlformats.org/officeDocument/2006/relationships/image" Target="../media/image21.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6.xml"/><Relationship Id="rId5" Type="http://schemas.openxmlformats.org/officeDocument/2006/relationships/image" Target="../media/image62.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6.png"/><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https://www.bitcoin-gr.org/category/bitcoin-atta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ojim.fr/allemagne-les-verites-desagreables-doivent-etre-supprimees-ou-la-liberte-dopinion-selon-twitter/" TargetMode="External"/><Relationship Id="rId2" Type="http://schemas.openxmlformats.org/officeDocument/2006/relationships/image" Target="../media/image23.jp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www.next-mobility.de/autonomes-fahren-die-vorteile-von-machine-learning-on-the-edge-a-829618/" TargetMode="Externa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hyperlink" Target="https://www.pngall.com/python-programming-language-png/" TargetMode="External"/><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31" y="1215956"/>
            <a:ext cx="7727768" cy="496111"/>
          </a:xfrm>
        </p:spPr>
        <p:txBody>
          <a:bodyPr/>
          <a:lstStyle/>
          <a:p>
            <a:pPr>
              <a:lnSpc>
                <a:spcPct val="100000"/>
              </a:lnSpc>
            </a:pPr>
            <a:r>
              <a:rPr lang="en-US" sz="1800" dirty="0">
                <a:highlight>
                  <a:srgbClr val="FFDC00"/>
                </a:highlight>
              </a:rPr>
              <a:t>SENTIMENT ANALYSIS OF CRYPTOCURRENCY TWEETS: PREDICTING BITCOIN MARKET SENTIMENT AND PRICE MOVEMENTS USING MACHINE LEARNING</a:t>
            </a:r>
          </a:p>
        </p:txBody>
      </p:sp>
      <p:sp>
        <p:nvSpPr>
          <p:cNvPr id="3" name="Subtitle 2"/>
          <p:cNvSpPr>
            <a:spLocks noGrp="1"/>
          </p:cNvSpPr>
          <p:nvPr>
            <p:ph type="subTitle" idx="1"/>
          </p:nvPr>
        </p:nvSpPr>
        <p:spPr/>
        <p:txBody>
          <a:bodyPr/>
          <a:lstStyle/>
          <a:p>
            <a:r>
              <a:rPr lang="en-US" sz="1800" dirty="0" err="1">
                <a:latin typeface="+mj-lt"/>
              </a:rPr>
              <a:t>Amarpreet</a:t>
            </a:r>
            <a:r>
              <a:rPr lang="en-US" sz="1800" dirty="0">
                <a:latin typeface="+mj-lt"/>
              </a:rPr>
              <a:t> Kaur </a:t>
            </a:r>
          </a:p>
          <a:p>
            <a:r>
              <a:rPr lang="en-US" sz="1800" dirty="0">
                <a:latin typeface="+mj-lt"/>
              </a:rPr>
              <a:t>St. No: 501213603</a:t>
            </a:r>
          </a:p>
        </p:txBody>
      </p:sp>
      <p:pic>
        <p:nvPicPr>
          <p:cNvPr id="4" name="Picture 3">
            <a:extLst>
              <a:ext uri="{FF2B5EF4-FFF2-40B4-BE49-F238E27FC236}">
                <a16:creationId xmlns:a16="http://schemas.microsoft.com/office/drawing/2014/main" id="{2DF7EAB2-3464-DF8D-6869-8C6487A5A5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6209" y="5651771"/>
            <a:ext cx="2027340" cy="835384"/>
          </a:xfrm>
          <a:prstGeom prst="rect">
            <a:avLst/>
          </a:prstGeom>
        </p:spPr>
      </p:pic>
    </p:spTree>
    <p:extLst>
      <p:ext uri="{BB962C8B-B14F-4D97-AF65-F5344CB8AC3E}">
        <p14:creationId xmlns:p14="http://schemas.microsoft.com/office/powerpoint/2010/main" val="41885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EXPLORATORY DATA ANALYSIS – (EDA) TWEETS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Data Dictionary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EBA573B6-62DF-8E12-A74C-07E8FF0B3444}"/>
              </a:ext>
            </a:extLst>
          </p:cNvPr>
          <p:cNvGraphicFramePr>
            <a:graphicFrameLocks noGrp="1"/>
          </p:cNvGraphicFramePr>
          <p:nvPr>
            <p:ph idx="1"/>
            <p:extLst>
              <p:ext uri="{D42A27DB-BD31-4B8C-83A1-F6EECF244321}">
                <p14:modId xmlns:p14="http://schemas.microsoft.com/office/powerpoint/2010/main" val="3123677556"/>
              </p:ext>
            </p:extLst>
          </p:nvPr>
        </p:nvGraphicFramePr>
        <p:xfrm>
          <a:off x="807397" y="1342416"/>
          <a:ext cx="7315200" cy="4571996"/>
        </p:xfrm>
        <a:graphic>
          <a:graphicData uri="http://schemas.openxmlformats.org/drawingml/2006/table">
            <a:tbl>
              <a:tblPr firstRow="1" firstCol="1" bandRow="1">
                <a:tableStyleId>{5C22544A-7EE6-4342-B048-85BDC9FD1C3A}</a:tableStyleId>
              </a:tblPr>
              <a:tblGrid>
                <a:gridCol w="376978">
                  <a:extLst>
                    <a:ext uri="{9D8B030D-6E8A-4147-A177-3AD203B41FA5}">
                      <a16:colId xmlns:a16="http://schemas.microsoft.com/office/drawing/2014/main" val="2459152302"/>
                    </a:ext>
                  </a:extLst>
                </a:gridCol>
                <a:gridCol w="1099938">
                  <a:extLst>
                    <a:ext uri="{9D8B030D-6E8A-4147-A177-3AD203B41FA5}">
                      <a16:colId xmlns:a16="http://schemas.microsoft.com/office/drawing/2014/main" val="3691855057"/>
                    </a:ext>
                  </a:extLst>
                </a:gridCol>
                <a:gridCol w="4599259">
                  <a:extLst>
                    <a:ext uri="{9D8B030D-6E8A-4147-A177-3AD203B41FA5}">
                      <a16:colId xmlns:a16="http://schemas.microsoft.com/office/drawing/2014/main" val="925610428"/>
                    </a:ext>
                  </a:extLst>
                </a:gridCol>
                <a:gridCol w="1239025">
                  <a:extLst>
                    <a:ext uri="{9D8B030D-6E8A-4147-A177-3AD203B41FA5}">
                      <a16:colId xmlns:a16="http://schemas.microsoft.com/office/drawing/2014/main" val="3898197869"/>
                    </a:ext>
                  </a:extLst>
                </a:gridCol>
              </a:tblGrid>
              <a:tr h="327755">
                <a:tc>
                  <a:txBody>
                    <a:bodyPr/>
                    <a:lstStyle/>
                    <a:p>
                      <a:pPr marL="0" marR="0" algn="ctr">
                        <a:lnSpc>
                          <a:spcPct val="107000"/>
                        </a:lnSpc>
                        <a:spcBef>
                          <a:spcPts val="0"/>
                        </a:spcBef>
                        <a:spcAft>
                          <a:spcPts val="0"/>
                        </a:spcAft>
                      </a:pPr>
                      <a:r>
                        <a:rPr lang="en-US" sz="1100" kern="100" dirty="0">
                          <a:effectLst/>
                          <a:latin typeface="+mj-lt"/>
                        </a:rPr>
                        <a:t>No</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a:effectLst/>
                          <a:latin typeface="+mj-lt"/>
                        </a:rPr>
                        <a:t>Columns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a:effectLst/>
                          <a:latin typeface="+mj-lt"/>
                        </a:rPr>
                        <a:t>Descriptions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dirty="0">
                          <a:effectLst/>
                          <a:latin typeface="+mj-lt"/>
                        </a:rPr>
                        <a:t>Data Type</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803495767"/>
                  </a:ext>
                </a:extLst>
              </a:tr>
              <a:tr h="172420">
                <a:tc>
                  <a:txBody>
                    <a:bodyPr/>
                    <a:lstStyle/>
                    <a:p>
                      <a:pPr marL="0" marR="0" algn="r">
                        <a:lnSpc>
                          <a:spcPct val="107000"/>
                        </a:lnSpc>
                        <a:spcBef>
                          <a:spcPts val="0"/>
                        </a:spcBef>
                        <a:spcAft>
                          <a:spcPts val="0"/>
                        </a:spcAft>
                      </a:pPr>
                      <a:r>
                        <a:rPr lang="en-US" sz="1100" kern="100">
                          <a:effectLst/>
                          <a:latin typeface="+mj-lt"/>
                        </a:rPr>
                        <a:t>1</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user_name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name of the user, as they’ve defined it.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14035224"/>
                  </a:ext>
                </a:extLst>
              </a:tr>
              <a:tr h="334516">
                <a:tc>
                  <a:txBody>
                    <a:bodyPr/>
                    <a:lstStyle/>
                    <a:p>
                      <a:pPr marL="0" marR="0" algn="r">
                        <a:lnSpc>
                          <a:spcPct val="107000"/>
                        </a:lnSpc>
                        <a:spcBef>
                          <a:spcPts val="0"/>
                        </a:spcBef>
                        <a:spcAft>
                          <a:spcPts val="0"/>
                        </a:spcAft>
                      </a:pPr>
                      <a:r>
                        <a:rPr lang="en-US" sz="1100" kern="100">
                          <a:effectLst/>
                          <a:latin typeface="+mj-lt"/>
                        </a:rPr>
                        <a:t>2</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user_location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user-defined location for this account’s profile.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156768129"/>
                  </a:ext>
                </a:extLst>
              </a:tr>
              <a:tr h="358332">
                <a:tc>
                  <a:txBody>
                    <a:bodyPr/>
                    <a:lstStyle/>
                    <a:p>
                      <a:pPr marL="0" marR="0" algn="r">
                        <a:lnSpc>
                          <a:spcPct val="107000"/>
                        </a:lnSpc>
                        <a:spcBef>
                          <a:spcPts val="0"/>
                        </a:spcBef>
                        <a:spcAft>
                          <a:spcPts val="0"/>
                        </a:spcAft>
                      </a:pPr>
                      <a:r>
                        <a:rPr lang="en-US" sz="1100" kern="100">
                          <a:effectLst/>
                          <a:latin typeface="+mj-lt"/>
                        </a:rPr>
                        <a:t>3</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user_description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user-defined UTF-8 string describing their account.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883127751"/>
                  </a:ext>
                </a:extLst>
              </a:tr>
              <a:tr h="334516">
                <a:tc>
                  <a:txBody>
                    <a:bodyPr/>
                    <a:lstStyle/>
                    <a:p>
                      <a:pPr marL="0" marR="0" algn="r">
                        <a:lnSpc>
                          <a:spcPct val="107000"/>
                        </a:lnSpc>
                        <a:spcBef>
                          <a:spcPts val="0"/>
                        </a:spcBef>
                        <a:spcAft>
                          <a:spcPts val="0"/>
                        </a:spcAft>
                      </a:pPr>
                      <a:r>
                        <a:rPr lang="en-US" sz="1100" kern="100">
                          <a:effectLst/>
                          <a:latin typeface="+mj-lt"/>
                        </a:rPr>
                        <a:t>4</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Time and date, when the account was 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256006930"/>
                  </a:ext>
                </a:extLst>
              </a:tr>
              <a:tr h="334516">
                <a:tc>
                  <a:txBody>
                    <a:bodyPr/>
                    <a:lstStyle/>
                    <a:p>
                      <a:pPr marL="0" marR="0" algn="r">
                        <a:lnSpc>
                          <a:spcPct val="107000"/>
                        </a:lnSpc>
                        <a:spcBef>
                          <a:spcPts val="0"/>
                        </a:spcBef>
                        <a:spcAft>
                          <a:spcPts val="0"/>
                        </a:spcAft>
                      </a:pPr>
                      <a:r>
                        <a:rPr lang="en-US" sz="1100" kern="100">
                          <a:effectLst/>
                          <a:latin typeface="+mj-lt"/>
                        </a:rPr>
                        <a:t>5</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user_followers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The number of followers an account currently has.</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1188162735"/>
                  </a:ext>
                </a:extLst>
              </a:tr>
              <a:tr h="334516">
                <a:tc>
                  <a:txBody>
                    <a:bodyPr/>
                    <a:lstStyle/>
                    <a:p>
                      <a:pPr marL="0" marR="0" algn="r">
                        <a:lnSpc>
                          <a:spcPct val="107000"/>
                        </a:lnSpc>
                        <a:spcBef>
                          <a:spcPts val="0"/>
                        </a:spcBef>
                        <a:spcAft>
                          <a:spcPts val="0"/>
                        </a:spcAft>
                      </a:pPr>
                      <a:r>
                        <a:rPr lang="en-US" sz="1100" kern="100">
                          <a:effectLst/>
                          <a:latin typeface="+mj-lt"/>
                        </a:rPr>
                        <a:t>6</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user_friends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The number of friends an account currently has.</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332376903"/>
                  </a:ext>
                </a:extLst>
              </a:tr>
              <a:tr h="334516">
                <a:tc>
                  <a:txBody>
                    <a:bodyPr/>
                    <a:lstStyle/>
                    <a:p>
                      <a:pPr marL="0" marR="0" algn="r">
                        <a:lnSpc>
                          <a:spcPct val="107000"/>
                        </a:lnSpc>
                        <a:spcBef>
                          <a:spcPts val="0"/>
                        </a:spcBef>
                        <a:spcAft>
                          <a:spcPts val="0"/>
                        </a:spcAft>
                      </a:pPr>
                      <a:r>
                        <a:rPr lang="en-US" sz="1100" kern="100">
                          <a:effectLst/>
                          <a:latin typeface="+mj-lt"/>
                        </a:rPr>
                        <a:t>7</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user_favourites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number of favorites an account currently has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804363679"/>
                  </a:ext>
                </a:extLst>
              </a:tr>
              <a:tr h="334516">
                <a:tc>
                  <a:txBody>
                    <a:bodyPr/>
                    <a:lstStyle/>
                    <a:p>
                      <a:pPr marL="0" marR="0" algn="r">
                        <a:lnSpc>
                          <a:spcPct val="107000"/>
                        </a:lnSpc>
                        <a:spcBef>
                          <a:spcPts val="0"/>
                        </a:spcBef>
                        <a:spcAft>
                          <a:spcPts val="0"/>
                        </a:spcAft>
                      </a:pPr>
                      <a:r>
                        <a:rPr lang="en-US" sz="1100" kern="100">
                          <a:effectLst/>
                          <a:latin typeface="+mj-lt"/>
                        </a:rPr>
                        <a:t>8</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user_verified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When true, indicates that the user has a verified account</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bool (boolean)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4054119006"/>
                  </a:ext>
                </a:extLst>
              </a:tr>
              <a:tr h="327458">
                <a:tc>
                  <a:txBody>
                    <a:bodyPr/>
                    <a:lstStyle/>
                    <a:p>
                      <a:pPr marL="0" marR="0" algn="r">
                        <a:lnSpc>
                          <a:spcPct val="107000"/>
                        </a:lnSpc>
                        <a:spcBef>
                          <a:spcPts val="0"/>
                        </a:spcBef>
                        <a:spcAft>
                          <a:spcPts val="0"/>
                        </a:spcAft>
                      </a:pPr>
                      <a:r>
                        <a:rPr lang="en-US" sz="1100" kern="100">
                          <a:effectLst/>
                          <a:latin typeface="+mj-lt"/>
                        </a:rPr>
                        <a:t>9</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date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UTC time and date when the Tweet was 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datetime64[ns]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771526727"/>
                  </a:ext>
                </a:extLst>
              </a:tr>
              <a:tr h="327755">
                <a:tc>
                  <a:txBody>
                    <a:bodyPr/>
                    <a:lstStyle/>
                    <a:p>
                      <a:pPr marL="0" marR="0" algn="r">
                        <a:lnSpc>
                          <a:spcPct val="107000"/>
                        </a:lnSpc>
                        <a:spcBef>
                          <a:spcPts val="0"/>
                        </a:spcBef>
                        <a:spcAft>
                          <a:spcPts val="0"/>
                        </a:spcAft>
                      </a:pPr>
                      <a:r>
                        <a:rPr lang="en-US" sz="1100" kern="100">
                          <a:effectLst/>
                          <a:latin typeface="+mj-lt"/>
                        </a:rPr>
                        <a:t>10</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text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actual UTF-8 text of the Tweet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719048807"/>
                  </a:ext>
                </a:extLst>
              </a:tr>
              <a:tr h="334516">
                <a:tc>
                  <a:txBody>
                    <a:bodyPr/>
                    <a:lstStyle/>
                    <a:p>
                      <a:pPr marL="0" marR="0" algn="r">
                        <a:lnSpc>
                          <a:spcPct val="107000"/>
                        </a:lnSpc>
                        <a:spcBef>
                          <a:spcPts val="0"/>
                        </a:spcBef>
                        <a:spcAft>
                          <a:spcPts val="0"/>
                        </a:spcAft>
                      </a:pPr>
                      <a:r>
                        <a:rPr lang="en-US" sz="1100" kern="100">
                          <a:effectLst/>
                          <a:latin typeface="+mj-lt"/>
                        </a:rPr>
                        <a:t>11</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hashtags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All the other hashtags posted in the tweet along with #Bitcoin &amp; #btc</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865385531"/>
                  </a:ext>
                </a:extLst>
              </a:tr>
              <a:tr h="358332">
                <a:tc>
                  <a:txBody>
                    <a:bodyPr/>
                    <a:lstStyle/>
                    <a:p>
                      <a:pPr marL="0" marR="0" algn="r">
                        <a:lnSpc>
                          <a:spcPct val="107000"/>
                        </a:lnSpc>
                        <a:spcBef>
                          <a:spcPts val="0"/>
                        </a:spcBef>
                        <a:spcAft>
                          <a:spcPts val="0"/>
                        </a:spcAft>
                      </a:pPr>
                      <a:r>
                        <a:rPr lang="en-US" sz="1100" kern="100">
                          <a:effectLst/>
                          <a:latin typeface="+mj-lt"/>
                        </a:rPr>
                        <a:t>12</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source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Utility used to post the Tweet; Tweets from the Twitter website have a source value - web</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879403345"/>
                  </a:ext>
                </a:extLst>
              </a:tr>
              <a:tr h="358332">
                <a:tc>
                  <a:txBody>
                    <a:bodyPr/>
                    <a:lstStyle/>
                    <a:p>
                      <a:pPr marL="0" marR="0" algn="r">
                        <a:lnSpc>
                          <a:spcPct val="107000"/>
                        </a:lnSpc>
                        <a:spcBef>
                          <a:spcPts val="0"/>
                        </a:spcBef>
                        <a:spcAft>
                          <a:spcPts val="0"/>
                        </a:spcAft>
                      </a:pPr>
                      <a:r>
                        <a:rPr lang="en-US" sz="1100" kern="100">
                          <a:effectLst/>
                          <a:latin typeface="+mj-lt"/>
                        </a:rPr>
                        <a:t>13</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is_retweet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Indicates whether this Tweet has been Retweeted by the authenticating user.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float64 (number)</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352617220"/>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E58A59C4-B5CC-49AD-B071-50E5DB998973}"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
        <p:nvSpPr>
          <p:cNvPr id="3" name="Rounded Rectangle 2"/>
          <p:cNvSpPr/>
          <p:nvPr/>
        </p:nvSpPr>
        <p:spPr>
          <a:xfrm>
            <a:off x="1129794" y="4601184"/>
            <a:ext cx="6916366" cy="23346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E17AF2BD-344F-1819-3899-625E798C2A9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21217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CORRELATION MATRIX</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59C59280-DDC1-E2BB-3C64-6EC0F459987F}"/>
              </a:ext>
            </a:extLst>
          </p:cNvPr>
          <p:cNvPicPr>
            <a:picLocks noGrp="1" noChangeAspect="1"/>
          </p:cNvPicPr>
          <p:nvPr>
            <p:ph idx="1"/>
          </p:nvPr>
        </p:nvPicPr>
        <p:blipFill>
          <a:blip r:embed="rId2"/>
          <a:stretch>
            <a:fillRect/>
          </a:stretch>
        </p:blipFill>
        <p:spPr>
          <a:xfrm>
            <a:off x="753290" y="867935"/>
            <a:ext cx="7315200" cy="3593997"/>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EAB83FC-2E1F-4FC6-A608-444EF2667FE2}"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
        <p:nvSpPr>
          <p:cNvPr id="3" name="TextBox 2"/>
          <p:cNvSpPr txBox="1"/>
          <p:nvPr/>
        </p:nvSpPr>
        <p:spPr>
          <a:xfrm>
            <a:off x="1305242" y="5181904"/>
            <a:ext cx="5684108" cy="369332"/>
          </a:xfrm>
          <a:prstGeom prst="rect">
            <a:avLst/>
          </a:prstGeom>
          <a:noFill/>
        </p:spPr>
        <p:txBody>
          <a:bodyPr wrap="square" rtlCol="0">
            <a:spAutoFit/>
          </a:bodyPr>
          <a:lstStyle/>
          <a:p>
            <a:r>
              <a:rPr lang="en-US" dirty="0">
                <a:latin typeface="+mj-lt"/>
              </a:rPr>
              <a:t>User friends and user </a:t>
            </a:r>
            <a:r>
              <a:rPr lang="en-US" dirty="0" err="1">
                <a:latin typeface="+mj-lt"/>
              </a:rPr>
              <a:t>favourites</a:t>
            </a:r>
            <a:r>
              <a:rPr lang="en-US" dirty="0">
                <a:latin typeface="+mj-lt"/>
              </a:rPr>
              <a:t> are highly correlated</a:t>
            </a:r>
            <a:r>
              <a:rPr lang="en-US" dirty="0"/>
              <a:t>.</a:t>
            </a:r>
          </a:p>
        </p:txBody>
      </p:sp>
      <p:sp>
        <p:nvSpPr>
          <p:cNvPr id="6" name="Oval 5"/>
          <p:cNvSpPr/>
          <p:nvPr/>
        </p:nvSpPr>
        <p:spPr>
          <a:xfrm>
            <a:off x="1890584" y="1937784"/>
            <a:ext cx="457200" cy="445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5218758" y="1765176"/>
            <a:ext cx="457200" cy="5437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3C84CBE2-3691-8859-8AD5-78F5436478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65561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0AFB02F6-C904-C414-A88F-734C38FF1CE3}"/>
              </a:ext>
            </a:extLst>
          </p:cNvPr>
          <p:cNvPicPr>
            <a:picLocks noGrp="1" noChangeAspect="1"/>
          </p:cNvPicPr>
          <p:nvPr>
            <p:ph idx="1"/>
          </p:nvPr>
        </p:nvPicPr>
        <p:blipFill>
          <a:blip r:embed="rId2"/>
          <a:stretch>
            <a:fillRect/>
          </a:stretch>
        </p:blipFill>
        <p:spPr>
          <a:xfrm>
            <a:off x="797668" y="1187293"/>
            <a:ext cx="7315200" cy="4589397"/>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2C13860E-C155-440A-8D81-6234F84E0549}"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
        <p:nvSpPr>
          <p:cNvPr id="6" name="Oval 5"/>
          <p:cNvSpPr/>
          <p:nvPr/>
        </p:nvSpPr>
        <p:spPr>
          <a:xfrm>
            <a:off x="4914077" y="4994944"/>
            <a:ext cx="457200" cy="67576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2629686" y="5403595"/>
            <a:ext cx="457200" cy="55395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3468130" y="2928027"/>
            <a:ext cx="812040" cy="50097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6402290" y="2928028"/>
            <a:ext cx="455709" cy="56564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B0163950-F24A-660E-FF96-8932586D32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87615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WORD CLOUD</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3C391C9-0AFB-4B5F-8225-9F96059013F4}"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
        <p:nvSpPr>
          <p:cNvPr id="6" name="Content Placeholder 5"/>
          <p:cNvSpPr>
            <a:spLocks noGrp="1"/>
          </p:cNvSpPr>
          <p:nvPr>
            <p:ph idx="1"/>
          </p:nvPr>
        </p:nvSpPr>
        <p:spPr/>
        <p:txBody>
          <a:bodyPr/>
          <a:lstStyle/>
          <a:p>
            <a:pPr marL="0" indent="0">
              <a:buNone/>
            </a:pPr>
            <a:r>
              <a:rPr lang="en-US" dirty="0"/>
              <a:t> </a:t>
            </a:r>
          </a:p>
        </p:txBody>
      </p:sp>
      <p:pic>
        <p:nvPicPr>
          <p:cNvPr id="7" name="Picture 6"/>
          <p:cNvPicPr>
            <a:picLocks noChangeAspect="1"/>
          </p:cNvPicPr>
          <p:nvPr/>
        </p:nvPicPr>
        <p:blipFill>
          <a:blip r:embed="rId3"/>
          <a:stretch>
            <a:fillRect/>
          </a:stretch>
        </p:blipFill>
        <p:spPr>
          <a:xfrm>
            <a:off x="812800" y="1554832"/>
            <a:ext cx="7315200" cy="3748336"/>
          </a:xfrm>
          <a:prstGeom prst="rect">
            <a:avLst/>
          </a:prstGeom>
        </p:spPr>
      </p:pic>
      <p:pic>
        <p:nvPicPr>
          <p:cNvPr id="3" name="Picture 2">
            <a:extLst>
              <a:ext uri="{FF2B5EF4-FFF2-40B4-BE49-F238E27FC236}">
                <a16:creationId xmlns:a16="http://schemas.microsoft.com/office/drawing/2014/main" id="{7BA5A1C3-860D-8D39-6D13-9CDB04205A5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23145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63CFABD-74F1-4846-B4ED-E3BD71AF1458}"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11" name="Content Placeholder 10">
            <a:extLst>
              <a:ext uri="{FF2B5EF4-FFF2-40B4-BE49-F238E27FC236}">
                <a16:creationId xmlns:a16="http://schemas.microsoft.com/office/drawing/2014/main" id="{25EED413-F943-BA08-7140-F82E2672C83A}"/>
              </a:ext>
            </a:extLst>
          </p:cNvPr>
          <p:cNvPicPr>
            <a:picLocks noGrp="1" noChangeAspect="1"/>
          </p:cNvPicPr>
          <p:nvPr>
            <p:ph idx="1"/>
          </p:nvPr>
        </p:nvPicPr>
        <p:blipFill>
          <a:blip r:embed="rId2"/>
          <a:stretch>
            <a:fillRect/>
          </a:stretch>
        </p:blipFill>
        <p:spPr>
          <a:xfrm>
            <a:off x="1868511" y="1471613"/>
            <a:ext cx="5438727" cy="4213225"/>
          </a:xfrm>
        </p:spPr>
      </p:pic>
      <p:pic>
        <p:nvPicPr>
          <p:cNvPr id="9" name="Picture 8">
            <a:extLst>
              <a:ext uri="{FF2B5EF4-FFF2-40B4-BE49-F238E27FC236}">
                <a16:creationId xmlns:a16="http://schemas.microsoft.com/office/drawing/2014/main" id="{E9C9375E-5943-F701-0E2F-F029F7083C1F}"/>
              </a:ext>
            </a:extLst>
          </p:cNvPr>
          <p:cNvPicPr>
            <a:picLocks noChangeAspect="1"/>
          </p:cNvPicPr>
          <p:nvPr/>
        </p:nvPicPr>
        <p:blipFill>
          <a:blip r:embed="rId2"/>
          <a:stretch>
            <a:fillRect/>
          </a:stretch>
        </p:blipFill>
        <p:spPr>
          <a:xfrm>
            <a:off x="1240391" y="860871"/>
            <a:ext cx="6207724" cy="4808944"/>
          </a:xfrm>
          <a:prstGeom prst="rect">
            <a:avLst/>
          </a:prstGeom>
        </p:spPr>
      </p:pic>
      <p:sp>
        <p:nvSpPr>
          <p:cNvPr id="3" name="Oval 2"/>
          <p:cNvSpPr/>
          <p:nvPr/>
        </p:nvSpPr>
        <p:spPr>
          <a:xfrm flipV="1">
            <a:off x="5425135" y="5074191"/>
            <a:ext cx="850775" cy="4427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90A5D376-9EF8-D912-AAB9-0F13F4E3F89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244102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0061D98A-5A22-577F-469E-8C0F70D216FE}"/>
              </a:ext>
            </a:extLst>
          </p:cNvPr>
          <p:cNvPicPr>
            <a:picLocks noGrp="1" noChangeAspect="1"/>
          </p:cNvPicPr>
          <p:nvPr>
            <p:ph idx="1"/>
          </p:nvPr>
        </p:nvPicPr>
        <p:blipFill>
          <a:blip r:embed="rId2"/>
          <a:stretch>
            <a:fillRect/>
          </a:stretch>
        </p:blipFill>
        <p:spPr>
          <a:xfrm>
            <a:off x="992023" y="1471612"/>
            <a:ext cx="7315200" cy="4285576"/>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390CBB3-D8D6-4CFE-ACDA-0FF1D9DA3EEA}"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3" name="Picture 2">
            <a:extLst>
              <a:ext uri="{FF2B5EF4-FFF2-40B4-BE49-F238E27FC236}">
                <a16:creationId xmlns:a16="http://schemas.microsoft.com/office/drawing/2014/main" id="{B4242A10-55B0-0758-74C6-17DEB268BE5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3961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CRYPTOCURRENCIES</a:t>
            </a:r>
            <a:br>
              <a:rPr lang="en-US" sz="1800" kern="100" dirty="0">
                <a:effectLst/>
                <a:ea typeface="Calibri" panose="020F0502020204030204" pitchFamily="34" charset="0"/>
                <a:cs typeface="Calibri" panose="020F0502020204030204" pitchFamily="34" charset="0"/>
              </a:rPr>
            </a:br>
            <a:r>
              <a:rPr lang="en-US" sz="1800" kern="100" dirty="0">
                <a:effectLst/>
                <a:ea typeface="Calibri" panose="020F0502020204030204" pitchFamily="34" charset="0"/>
                <a:cs typeface="Calibri" panose="020F0502020204030204" pitchFamily="34" charset="0"/>
              </a:rPr>
              <a:t>DATA DESCRIPTION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6113F158-772B-52A4-929D-9C38365736D8}"/>
              </a:ext>
            </a:extLst>
          </p:cNvPr>
          <p:cNvGraphicFramePr>
            <a:graphicFrameLocks noGrp="1"/>
          </p:cNvGraphicFramePr>
          <p:nvPr>
            <p:ph idx="1"/>
            <p:extLst>
              <p:ext uri="{D42A27DB-BD31-4B8C-83A1-F6EECF244321}">
                <p14:modId xmlns:p14="http://schemas.microsoft.com/office/powerpoint/2010/main" val="231124087"/>
              </p:ext>
            </p:extLst>
          </p:nvPr>
        </p:nvGraphicFramePr>
        <p:xfrm>
          <a:off x="726426" y="1215957"/>
          <a:ext cx="7551811" cy="4542813"/>
        </p:xfrm>
        <a:graphic>
          <a:graphicData uri="http://schemas.openxmlformats.org/drawingml/2006/table">
            <a:tbl>
              <a:tblPr firstRow="1" firstCol="1" bandRow="1">
                <a:tableStyleId>{5C22544A-7EE6-4342-B048-85BDC9FD1C3A}</a:tableStyleId>
              </a:tblPr>
              <a:tblGrid>
                <a:gridCol w="1138678">
                  <a:extLst>
                    <a:ext uri="{9D8B030D-6E8A-4147-A177-3AD203B41FA5}">
                      <a16:colId xmlns:a16="http://schemas.microsoft.com/office/drawing/2014/main" val="3932198442"/>
                    </a:ext>
                  </a:extLst>
                </a:gridCol>
                <a:gridCol w="4448147">
                  <a:extLst>
                    <a:ext uri="{9D8B030D-6E8A-4147-A177-3AD203B41FA5}">
                      <a16:colId xmlns:a16="http://schemas.microsoft.com/office/drawing/2014/main" val="2876739308"/>
                    </a:ext>
                  </a:extLst>
                </a:gridCol>
                <a:gridCol w="1108953">
                  <a:extLst>
                    <a:ext uri="{9D8B030D-6E8A-4147-A177-3AD203B41FA5}">
                      <a16:colId xmlns:a16="http://schemas.microsoft.com/office/drawing/2014/main" val="3240594120"/>
                    </a:ext>
                  </a:extLst>
                </a:gridCol>
                <a:gridCol w="856033">
                  <a:extLst>
                    <a:ext uri="{9D8B030D-6E8A-4147-A177-3AD203B41FA5}">
                      <a16:colId xmlns:a16="http://schemas.microsoft.com/office/drawing/2014/main" val="186439212"/>
                    </a:ext>
                  </a:extLst>
                </a:gridCol>
              </a:tblGrid>
              <a:tr h="704834">
                <a:tc>
                  <a:txBody>
                    <a:bodyPr/>
                    <a:lstStyle/>
                    <a:p>
                      <a:pPr marL="0" marR="0" algn="ctr">
                        <a:lnSpc>
                          <a:spcPct val="107000"/>
                        </a:lnSpc>
                        <a:spcBef>
                          <a:spcPts val="0"/>
                        </a:spcBef>
                        <a:spcAft>
                          <a:spcPts val="0"/>
                        </a:spcAft>
                      </a:pPr>
                      <a:r>
                        <a:rPr lang="en-US" sz="1100" dirty="0">
                          <a:effectLst/>
                          <a:latin typeface="+mj-lt"/>
                        </a:rPr>
                        <a:t>Column Name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Description</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Variable Type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Data Type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855614538"/>
                  </a:ext>
                </a:extLst>
              </a:tr>
              <a:tr h="346294">
                <a:tc>
                  <a:txBody>
                    <a:bodyPr/>
                    <a:lstStyle/>
                    <a:p>
                      <a:pPr marL="0" marR="0" algn="ctr">
                        <a:lnSpc>
                          <a:spcPct val="107000"/>
                        </a:lnSpc>
                        <a:spcBef>
                          <a:spcPts val="0"/>
                        </a:spcBef>
                        <a:spcAft>
                          <a:spcPts val="0"/>
                        </a:spcAft>
                      </a:pPr>
                      <a:r>
                        <a:rPr lang="en-US" sz="1100">
                          <a:effectLst/>
                          <a:latin typeface="+mj-lt"/>
                        </a:rPr>
                        <a:t>SNo</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Serial number</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int64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107199838"/>
                  </a:ext>
                </a:extLst>
              </a:tr>
              <a:tr h="346294">
                <a:tc>
                  <a:txBody>
                    <a:bodyPr/>
                    <a:lstStyle/>
                    <a:p>
                      <a:pPr marL="0" marR="0" algn="ctr">
                        <a:lnSpc>
                          <a:spcPct val="107000"/>
                        </a:lnSpc>
                        <a:spcBef>
                          <a:spcPts val="0"/>
                        </a:spcBef>
                        <a:spcAft>
                          <a:spcPts val="0"/>
                        </a:spcAft>
                      </a:pPr>
                      <a:r>
                        <a:rPr lang="en-US" sz="1100">
                          <a:effectLst/>
                          <a:latin typeface="+mj-lt"/>
                        </a:rPr>
                        <a:t>Name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Name of the crypto currency</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Categorical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454838842"/>
                  </a:ext>
                </a:extLst>
              </a:tr>
              <a:tr h="346294">
                <a:tc>
                  <a:txBody>
                    <a:bodyPr/>
                    <a:lstStyle/>
                    <a:p>
                      <a:pPr marL="0" marR="0" algn="ctr">
                        <a:lnSpc>
                          <a:spcPct val="107000"/>
                        </a:lnSpc>
                        <a:spcBef>
                          <a:spcPts val="0"/>
                        </a:spcBef>
                        <a:spcAft>
                          <a:spcPts val="0"/>
                        </a:spcAft>
                      </a:pPr>
                      <a:r>
                        <a:rPr lang="en-US" sz="1100">
                          <a:effectLst/>
                          <a:latin typeface="+mj-lt"/>
                        </a:rPr>
                        <a:t>Symbol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crypto currency symbol </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Categorical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102771762"/>
                  </a:ext>
                </a:extLst>
              </a:tr>
              <a:tr h="399871">
                <a:tc>
                  <a:txBody>
                    <a:bodyPr/>
                    <a:lstStyle/>
                    <a:p>
                      <a:pPr marL="0" marR="0" algn="ctr">
                        <a:lnSpc>
                          <a:spcPct val="107000"/>
                        </a:lnSpc>
                        <a:spcBef>
                          <a:spcPts val="0"/>
                        </a:spcBef>
                        <a:spcAft>
                          <a:spcPts val="0"/>
                        </a:spcAft>
                      </a:pPr>
                      <a:r>
                        <a:rPr lang="en-US" sz="1100">
                          <a:effectLst/>
                          <a:latin typeface="+mj-lt"/>
                        </a:rPr>
                        <a:t>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date of the recorded data point</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Date (</a:t>
                      </a:r>
                      <a:r>
                        <a:rPr lang="en-US" sz="1100" dirty="0" err="1">
                          <a:effectLst/>
                          <a:latin typeface="+mj-lt"/>
                        </a:rPr>
                        <a:t>Dataframe</a:t>
                      </a:r>
                      <a:r>
                        <a:rPr lang="en-US" sz="1100" dirty="0">
                          <a:effectLst/>
                          <a:latin typeface="+mj-lt"/>
                        </a:rPr>
                        <a:t>)</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2697581205"/>
                  </a:ext>
                </a:extLst>
              </a:tr>
              <a:tr h="399871">
                <a:tc>
                  <a:txBody>
                    <a:bodyPr/>
                    <a:lstStyle/>
                    <a:p>
                      <a:pPr marL="0" marR="0" algn="ctr">
                        <a:lnSpc>
                          <a:spcPct val="107000"/>
                        </a:lnSpc>
                        <a:spcBef>
                          <a:spcPts val="0"/>
                        </a:spcBef>
                        <a:spcAft>
                          <a:spcPts val="0"/>
                        </a:spcAft>
                      </a:pPr>
                      <a:r>
                        <a:rPr lang="en-US" sz="1100">
                          <a:effectLst/>
                          <a:latin typeface="+mj-lt"/>
                        </a:rPr>
                        <a:t>High</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highest price reached by the crypto currency on the given date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1537213042"/>
                  </a:ext>
                </a:extLst>
              </a:tr>
              <a:tr h="399871">
                <a:tc>
                  <a:txBody>
                    <a:bodyPr/>
                    <a:lstStyle/>
                    <a:p>
                      <a:pPr marL="0" marR="0" algn="ctr">
                        <a:lnSpc>
                          <a:spcPct val="107000"/>
                        </a:lnSpc>
                        <a:spcBef>
                          <a:spcPts val="0"/>
                        </a:spcBef>
                        <a:spcAft>
                          <a:spcPts val="0"/>
                        </a:spcAft>
                      </a:pPr>
                      <a:r>
                        <a:rPr lang="en-US" sz="1100">
                          <a:effectLst/>
                          <a:latin typeface="+mj-lt"/>
                        </a:rPr>
                        <a:t>Low</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lowest price reached by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1326519360"/>
                  </a:ext>
                </a:extLst>
              </a:tr>
              <a:tr h="399871">
                <a:tc>
                  <a:txBody>
                    <a:bodyPr/>
                    <a:lstStyle/>
                    <a:p>
                      <a:pPr marL="0" marR="0" algn="ctr">
                        <a:lnSpc>
                          <a:spcPct val="107000"/>
                        </a:lnSpc>
                        <a:spcBef>
                          <a:spcPts val="0"/>
                        </a:spcBef>
                        <a:spcAft>
                          <a:spcPts val="0"/>
                        </a:spcAft>
                      </a:pPr>
                      <a:r>
                        <a:rPr lang="en-US" sz="1100">
                          <a:effectLst/>
                          <a:latin typeface="+mj-lt"/>
                        </a:rPr>
                        <a:t>Open</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opening price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225605812"/>
                  </a:ext>
                </a:extLst>
              </a:tr>
              <a:tr h="399871">
                <a:tc>
                  <a:txBody>
                    <a:bodyPr/>
                    <a:lstStyle/>
                    <a:p>
                      <a:pPr marL="0" marR="0" algn="ctr">
                        <a:lnSpc>
                          <a:spcPct val="107000"/>
                        </a:lnSpc>
                        <a:spcBef>
                          <a:spcPts val="0"/>
                        </a:spcBef>
                        <a:spcAft>
                          <a:spcPts val="0"/>
                        </a:spcAft>
                      </a:pPr>
                      <a:r>
                        <a:rPr lang="en-US" sz="1100">
                          <a:effectLst/>
                          <a:latin typeface="+mj-lt"/>
                        </a:rPr>
                        <a:t>Close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closing price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423908047"/>
                  </a:ext>
                </a:extLst>
              </a:tr>
              <a:tr h="399871">
                <a:tc>
                  <a:txBody>
                    <a:bodyPr/>
                    <a:lstStyle/>
                    <a:p>
                      <a:pPr marL="0" marR="0" algn="ctr">
                        <a:lnSpc>
                          <a:spcPct val="107000"/>
                        </a:lnSpc>
                        <a:spcBef>
                          <a:spcPts val="0"/>
                        </a:spcBef>
                        <a:spcAft>
                          <a:spcPts val="0"/>
                        </a:spcAft>
                      </a:pPr>
                      <a:r>
                        <a:rPr lang="en-US" sz="1100">
                          <a:effectLst/>
                          <a:latin typeface="+mj-lt"/>
                        </a:rPr>
                        <a:t>Volume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trading volume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float64</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589809650"/>
                  </a:ext>
                </a:extLst>
              </a:tr>
              <a:tr h="399871">
                <a:tc>
                  <a:txBody>
                    <a:bodyPr/>
                    <a:lstStyle/>
                    <a:p>
                      <a:pPr marL="0" marR="0" algn="ctr">
                        <a:lnSpc>
                          <a:spcPct val="107000"/>
                        </a:lnSpc>
                        <a:spcBef>
                          <a:spcPts val="0"/>
                        </a:spcBef>
                        <a:spcAft>
                          <a:spcPts val="0"/>
                        </a:spcAft>
                      </a:pPr>
                      <a:r>
                        <a:rPr lang="en-US" sz="1100">
                          <a:effectLst/>
                          <a:latin typeface="+mj-lt"/>
                        </a:rPr>
                        <a:t>Marketcap</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market capitalization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float64</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199590434"/>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8977E961-A00D-4511-879E-90C4D633EC1B}"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16</a:t>
            </a:fld>
            <a:endParaRPr lang="en-US" dirty="0"/>
          </a:p>
        </p:txBody>
      </p:sp>
      <p:pic>
        <p:nvPicPr>
          <p:cNvPr id="3" name="Picture 2">
            <a:extLst>
              <a:ext uri="{FF2B5EF4-FFF2-40B4-BE49-F238E27FC236}">
                <a16:creationId xmlns:a16="http://schemas.microsoft.com/office/drawing/2014/main" id="{6F5A55F1-4604-BE37-5EA0-ACCC012F834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837631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CORRELATION MATRIX</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5DD40A3-8932-44A9-94ED-776FC257FD82}"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Content Placeholder 5" descr="A picture containing screenshot, text, rectangle, colorfulness&#10;&#10;Description automatically generated">
            <a:extLst>
              <a:ext uri="{FF2B5EF4-FFF2-40B4-BE49-F238E27FC236}">
                <a16:creationId xmlns:a16="http://schemas.microsoft.com/office/drawing/2014/main" id="{419AEC6A-DC4E-93FA-608D-9FA0B12F0242}"/>
              </a:ext>
            </a:extLst>
          </p:cNvPr>
          <p:cNvPicPr>
            <a:picLocks noGrp="1" noChangeAspect="1"/>
          </p:cNvPicPr>
          <p:nvPr>
            <p:ph idx="1"/>
          </p:nvPr>
        </p:nvPicPr>
        <p:blipFill>
          <a:blip r:embed="rId2"/>
          <a:stretch>
            <a:fillRect/>
          </a:stretch>
        </p:blipFill>
        <p:spPr>
          <a:xfrm>
            <a:off x="1627676" y="1176423"/>
            <a:ext cx="5368750" cy="4213225"/>
          </a:xfrm>
          <a:prstGeom prst="rect">
            <a:avLst/>
          </a:prstGeom>
        </p:spPr>
      </p:pic>
      <p:sp>
        <p:nvSpPr>
          <p:cNvPr id="7" name="Oval 6"/>
          <p:cNvSpPr/>
          <p:nvPr/>
        </p:nvSpPr>
        <p:spPr>
          <a:xfrm>
            <a:off x="1934957" y="4908893"/>
            <a:ext cx="2730841" cy="4807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3E196CDE-EFEA-0279-05A6-8F79153EC5D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08065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Time-series plot for each coin with each numeric column </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4647C70C-AAD6-4120-963A-9A9AEC81F929}"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Content Placeholder 5" descr="A picture containing text, diagram, plot, line&#10;&#10;Description automatically generated">
            <a:extLst>
              <a:ext uri="{FF2B5EF4-FFF2-40B4-BE49-F238E27FC236}">
                <a16:creationId xmlns:a16="http://schemas.microsoft.com/office/drawing/2014/main" id="{C927DD3B-B87E-7AE0-DB86-23C57AF4ED0E}"/>
              </a:ext>
            </a:extLst>
          </p:cNvPr>
          <p:cNvPicPr>
            <a:picLocks noGrp="1" noChangeAspect="1"/>
          </p:cNvPicPr>
          <p:nvPr>
            <p:ph idx="1"/>
          </p:nvPr>
        </p:nvPicPr>
        <p:blipFill>
          <a:blip r:embed="rId2"/>
          <a:stretch>
            <a:fillRect/>
          </a:stretch>
        </p:blipFill>
        <p:spPr>
          <a:xfrm>
            <a:off x="1223583" y="1471613"/>
            <a:ext cx="6728583" cy="4213225"/>
          </a:xfrm>
          <a:prstGeom prst="rect">
            <a:avLst/>
          </a:prstGeom>
        </p:spPr>
      </p:pic>
      <p:sp>
        <p:nvSpPr>
          <p:cNvPr id="3" name="Oval 2"/>
          <p:cNvSpPr/>
          <p:nvPr/>
        </p:nvSpPr>
        <p:spPr>
          <a:xfrm>
            <a:off x="5086601"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a:off x="2951206"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7108131"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7108131"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3027829"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p:cNvSpPr/>
          <p:nvPr/>
        </p:nvSpPr>
        <p:spPr>
          <a:xfrm>
            <a:off x="5086601"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FB1ED5A8-5F38-1181-B5D3-5AF39198B4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44679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0864EBC9-CBCF-4E03-A177-E1B3D3505392}"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19</a:t>
            </a:fld>
            <a:endParaRPr lang="en-US" dirty="0"/>
          </a:p>
        </p:txBody>
      </p:sp>
      <p:pic>
        <p:nvPicPr>
          <p:cNvPr id="6" name="Content Placeholder 5" descr="A chart of different types of trading&#10;&#10;Description automatically generated">
            <a:extLst>
              <a:ext uri="{FF2B5EF4-FFF2-40B4-BE49-F238E27FC236}">
                <a16:creationId xmlns:a16="http://schemas.microsoft.com/office/drawing/2014/main" id="{063C6A46-A231-0A73-65B1-799E3B37E75B}"/>
              </a:ext>
            </a:extLst>
          </p:cNvPr>
          <p:cNvPicPr>
            <a:picLocks noGrp="1" noChangeAspect="1"/>
          </p:cNvPicPr>
          <p:nvPr>
            <p:ph idx="1"/>
          </p:nvPr>
        </p:nvPicPr>
        <p:blipFill>
          <a:blip r:embed="rId2"/>
          <a:stretch>
            <a:fillRect/>
          </a:stretch>
        </p:blipFill>
        <p:spPr>
          <a:xfrm>
            <a:off x="690664" y="1186776"/>
            <a:ext cx="7315200" cy="4375865"/>
          </a:xfrm>
          <a:prstGeom prst="rect">
            <a:avLst/>
          </a:prstGeom>
        </p:spPr>
      </p:pic>
      <p:pic>
        <p:nvPicPr>
          <p:cNvPr id="3" name="Picture 2">
            <a:extLst>
              <a:ext uri="{FF2B5EF4-FFF2-40B4-BE49-F238E27FC236}">
                <a16:creationId xmlns:a16="http://schemas.microsoft.com/office/drawing/2014/main" id="{1ECDCC6B-B4C3-EC02-4B61-B15786EAD7D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627416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800" b="1" kern="100" dirty="0" err="1">
                <a:latin typeface="+mj-lt"/>
                <a:ea typeface="Calibri" panose="020F0502020204030204" pitchFamily="34" charset="0"/>
                <a:cs typeface="Times New Roman" panose="02020603050405020304" pitchFamily="18" charset="0"/>
              </a:rPr>
              <a:t>Amarpreet</a:t>
            </a:r>
            <a:r>
              <a:rPr lang="en-US" sz="1800" b="1" kern="100" dirty="0">
                <a:latin typeface="+mj-lt"/>
                <a:ea typeface="Calibri" panose="020F0502020204030204" pitchFamily="34" charset="0"/>
                <a:cs typeface="Times New Roman" panose="02020603050405020304" pitchFamily="18" charset="0"/>
              </a:rPr>
              <a:t> Kaur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Student Id.  501213603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Toronto Metropolitan University, ON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Supervisor: Tamer </a:t>
            </a:r>
            <a:r>
              <a:rPr lang="en-US" sz="1800" b="1" kern="100" dirty="0" err="1">
                <a:latin typeface="+mj-lt"/>
                <a:ea typeface="Calibri" panose="020F0502020204030204" pitchFamily="34" charset="0"/>
                <a:cs typeface="Times New Roman" panose="02020603050405020304" pitchFamily="18" charset="0"/>
              </a:rPr>
              <a:t>Abdou</a:t>
            </a:r>
            <a:r>
              <a:rPr lang="en-US" sz="1800" b="1" kern="100" dirty="0">
                <a:latin typeface="+mj-lt"/>
                <a:ea typeface="Calibri" panose="020F0502020204030204" pitchFamily="34" charset="0"/>
                <a:cs typeface="Times New Roman" panose="02020603050405020304" pitchFamily="18" charset="0"/>
              </a:rPr>
              <a:t>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Date of Submission: Jul 24, 2023</a:t>
            </a:r>
            <a:endParaRPr lang="en-US" sz="1800" b="1" dirty="0">
              <a:latin typeface="+mj-lt"/>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45FF0EA-73D6-4DD7-AF7C-9AE9B3252F4D}" type="datetime4">
              <a:rPr lang="en-US" smtClean="0"/>
              <a:t>July 26, 2023</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11" name="Title 10"/>
          <p:cNvSpPr>
            <a:spLocks noGrp="1"/>
          </p:cNvSpPr>
          <p:nvPr>
            <p:ph type="title"/>
          </p:nvPr>
        </p:nvSpPr>
        <p:spPr/>
        <p:txBody>
          <a:bodyPr/>
          <a:lstStyle/>
          <a:p>
            <a:pPr algn="ctr"/>
            <a:r>
              <a:rPr lang="en-US" sz="1600" kern="100" dirty="0">
                <a:latin typeface="Arial" panose="020B0604020202020204" pitchFamily="34" charset="0"/>
                <a:ea typeface="Calibri" panose="020F0502020204030204" pitchFamily="34" charset="0"/>
                <a:cs typeface="Arial" panose="020B0604020202020204" pitchFamily="34" charset="0"/>
              </a:rPr>
              <a:t>SENTIMENT ANALYSIS OF CRYPTOCURRENCY TWEETS: PREDICTING BITCOIN MARKET SENTIMENT AND PRICE MOVEMENTS USING MACHINE LEARNING</a:t>
            </a:r>
            <a:br>
              <a:rPr lang="en-US" kern="100" dirty="0">
                <a:latin typeface="Calibri" panose="020F0502020204030204" pitchFamily="34" charset="0"/>
                <a:ea typeface="Calibri" panose="020F0502020204030204" pitchFamily="34" charset="0"/>
                <a:cs typeface="Times New Roman" panose="02020603050405020304" pitchFamily="18" charset="0"/>
              </a:rPr>
            </a:br>
            <a:br>
              <a:rPr lang="en-US" kern="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2" name="Picture 1">
            <a:extLst>
              <a:ext uri="{FF2B5EF4-FFF2-40B4-BE49-F238E27FC236}">
                <a16:creationId xmlns:a16="http://schemas.microsoft.com/office/drawing/2014/main" id="{2E1297BE-CED7-CD0C-0261-592558CA4E2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SKEWNESS</a:t>
            </a:r>
            <a:br>
              <a:rPr lang="en-US" sz="1800" kern="100" dirty="0">
                <a:effectLst/>
                <a:ea typeface="Calibri" panose="020F0502020204030204" pitchFamily="34" charset="0"/>
                <a:cs typeface="Calibri" panose="020F0502020204030204" pitchFamily="34" charset="0"/>
              </a:rPr>
            </a:br>
            <a:r>
              <a:rPr lang="en-CA" sz="1800" b="1" dirty="0">
                <a:effectLst/>
                <a:ea typeface="Times New Roman" panose="02020603050405020304" pitchFamily="18" charset="0"/>
                <a:cs typeface="Times New Roman" panose="02020603050405020304" pitchFamily="18" charset="0"/>
              </a:rPr>
              <a:t>Plotting the original and transformed sidewise to compare.</a:t>
            </a:r>
            <a:br>
              <a:rPr lang="en-US"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6C7A1189-92E6-4843-A036-5F787E5CED2E}"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8" name="Content Placeholder 7" descr="A picture containing text, diagram, plan, origami&#10;&#10;Description automatically generated">
            <a:extLst>
              <a:ext uri="{FF2B5EF4-FFF2-40B4-BE49-F238E27FC236}">
                <a16:creationId xmlns:a16="http://schemas.microsoft.com/office/drawing/2014/main" id="{753BE91D-5E18-451B-F08D-52E740EE8C6C}"/>
              </a:ext>
            </a:extLst>
          </p:cNvPr>
          <p:cNvPicPr>
            <a:picLocks noGrp="1" noChangeAspect="1"/>
          </p:cNvPicPr>
          <p:nvPr>
            <p:ph idx="1"/>
          </p:nvPr>
        </p:nvPicPr>
        <p:blipFill>
          <a:blip r:embed="rId2"/>
          <a:stretch>
            <a:fillRect/>
          </a:stretch>
        </p:blipFill>
        <p:spPr>
          <a:xfrm>
            <a:off x="677045" y="1605062"/>
            <a:ext cx="7315200" cy="3617406"/>
          </a:xfrm>
          <a:prstGeom prst="rect">
            <a:avLst/>
          </a:prstGeom>
        </p:spPr>
      </p:pic>
      <p:pic>
        <p:nvPicPr>
          <p:cNvPr id="3" name="Picture 2">
            <a:extLst>
              <a:ext uri="{FF2B5EF4-FFF2-40B4-BE49-F238E27FC236}">
                <a16:creationId xmlns:a16="http://schemas.microsoft.com/office/drawing/2014/main" id="{4752F7CC-06A0-579D-8FC7-CE93AB97D05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83210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OUTLIERS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latin typeface="Calibri" panose="020F0502020204030204" pitchFamily="34" charset="0"/>
                <a:ea typeface="Calibri" panose="020F0502020204030204" pitchFamily="34" charset="0"/>
                <a:cs typeface="Times New Roman" panose="02020603050405020304" pitchFamily="18" charset="0"/>
              </a:rPr>
              <a:t>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lotting with and without outliers</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94BA491-7042-4BB8-AD94-1858DB320483}"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21</a:t>
            </a:fld>
            <a:endParaRPr lang="en-US" dirty="0"/>
          </a:p>
        </p:txBody>
      </p:sp>
      <p:pic>
        <p:nvPicPr>
          <p:cNvPr id="6" name="Content Placeholder 5" descr="A screenshot of a graph&#10;&#10;Description automatically generated">
            <a:extLst>
              <a:ext uri="{FF2B5EF4-FFF2-40B4-BE49-F238E27FC236}">
                <a16:creationId xmlns:a16="http://schemas.microsoft.com/office/drawing/2014/main" id="{1B55A1B3-2A66-155B-922C-D35EADE9D73D}"/>
              </a:ext>
            </a:extLst>
          </p:cNvPr>
          <p:cNvPicPr>
            <a:picLocks noGrp="1" noChangeAspect="1"/>
          </p:cNvPicPr>
          <p:nvPr>
            <p:ph idx="1"/>
          </p:nvPr>
        </p:nvPicPr>
        <p:blipFill>
          <a:blip r:embed="rId2"/>
          <a:stretch>
            <a:fillRect/>
          </a:stretch>
        </p:blipFill>
        <p:spPr>
          <a:xfrm>
            <a:off x="1001948" y="1471612"/>
            <a:ext cx="7181678" cy="4512421"/>
          </a:xfrm>
          <a:prstGeom prst="rect">
            <a:avLst/>
          </a:prstGeom>
        </p:spPr>
      </p:pic>
      <p:pic>
        <p:nvPicPr>
          <p:cNvPr id="3" name="Picture 2">
            <a:extLst>
              <a:ext uri="{FF2B5EF4-FFF2-40B4-BE49-F238E27FC236}">
                <a16:creationId xmlns:a16="http://schemas.microsoft.com/office/drawing/2014/main" id="{B56392E1-4283-56AB-2A4C-905D88333E2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7219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1800" b="1" kern="0" dirty="0">
                <a:effectLst/>
                <a:latin typeface="Arial" panose="020B0604020202020204" pitchFamily="34" charset="0"/>
                <a:ea typeface="Times New Roman" panose="02020603050405020304" pitchFamily="18" charset="0"/>
                <a:cs typeface="Times New Roman" panose="02020603050405020304" pitchFamily="18" charset="0"/>
              </a:rPr>
              <a:t>MERGING DATASETS</a:t>
            </a:r>
            <a:b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0" marR="0" indent="0">
              <a:lnSpc>
                <a:spcPct val="107000"/>
              </a:lnSpc>
              <a:spcBef>
                <a:spcPts val="0"/>
              </a:spcBef>
              <a:spcAft>
                <a:spcPts val="1000"/>
              </a:spcAft>
              <a:buNone/>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Upon gathering the data, I conducted </a:t>
            </a:r>
            <a:r>
              <a:rPr lang="en-CA" sz="18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alignment on both the Bitcoin tweets and cryptocurrency data </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by using predefined one-minute time windows. This ensured that the data points from both sources were synchronized to the same time intervals. The aligned data was then stored for subsequent processing.</a:t>
            </a:r>
          </a:p>
          <a:p>
            <a:pPr marL="0" marR="0" indent="0">
              <a:lnSpc>
                <a:spcPct val="107000"/>
              </a:lnSpc>
              <a:spcBef>
                <a:spcPts val="0"/>
              </a:spcBef>
              <a:spcAft>
                <a:spcPts val="1000"/>
              </a:spcAf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210E99E-AA89-4D88-BFAD-AB947E12433D}"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22</a:t>
            </a:fld>
            <a:endParaRPr lang="en-US" dirty="0"/>
          </a:p>
        </p:txBody>
      </p:sp>
      <p:pic>
        <p:nvPicPr>
          <p:cNvPr id="6" name="Picture 5">
            <a:extLst>
              <a:ext uri="{FF2B5EF4-FFF2-40B4-BE49-F238E27FC236}">
                <a16:creationId xmlns:a16="http://schemas.microsoft.com/office/drawing/2014/main" id="{566E690A-DA09-1180-E1EB-647E4D6F95B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pic>
        <p:nvPicPr>
          <p:cNvPr id="7" name="Picture 6" descr="A white bird on a blue background&#10;&#10;Description automatically generated">
            <a:extLst>
              <a:ext uri="{FF2B5EF4-FFF2-40B4-BE49-F238E27FC236}">
                <a16:creationId xmlns:a16="http://schemas.microsoft.com/office/drawing/2014/main" id="{AEAD9F36-B96C-6B02-89D2-BA08F02B32D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83961" y="3166354"/>
            <a:ext cx="410723" cy="374514"/>
          </a:xfrm>
          <a:prstGeom prst="rect">
            <a:avLst/>
          </a:prstGeom>
        </p:spPr>
      </p:pic>
      <p:pic>
        <p:nvPicPr>
          <p:cNvPr id="9" name="Picture 8" descr="A close up of a coin&#10;&#10;Description automatically generated">
            <a:extLst>
              <a:ext uri="{FF2B5EF4-FFF2-40B4-BE49-F238E27FC236}">
                <a16:creationId xmlns:a16="http://schemas.microsoft.com/office/drawing/2014/main" id="{4954260D-7D32-9C21-2249-45291944D71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94684" y="3793568"/>
            <a:ext cx="349314" cy="330960"/>
          </a:xfrm>
          <a:prstGeom prst="rect">
            <a:avLst/>
          </a:prstGeom>
        </p:spPr>
      </p:pic>
      <p:graphicFrame>
        <p:nvGraphicFramePr>
          <p:cNvPr id="11" name="Diagram 10">
            <a:extLst>
              <a:ext uri="{FF2B5EF4-FFF2-40B4-BE49-F238E27FC236}">
                <a16:creationId xmlns:a16="http://schemas.microsoft.com/office/drawing/2014/main" id="{DA1CE2C5-7711-663D-373B-E5BEC05ECD75}"/>
              </a:ext>
            </a:extLst>
          </p:cNvPr>
          <p:cNvGraphicFramePr/>
          <p:nvPr>
            <p:extLst>
              <p:ext uri="{D42A27DB-BD31-4B8C-83A1-F6EECF244321}">
                <p14:modId xmlns:p14="http://schemas.microsoft.com/office/powerpoint/2010/main" val="465093356"/>
              </p:ext>
            </p:extLst>
          </p:nvPr>
        </p:nvGraphicFramePr>
        <p:xfrm>
          <a:off x="2384249" y="3018230"/>
          <a:ext cx="3891659" cy="24746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42250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SENTIMENT ANALYSIS</a:t>
            </a:r>
            <a:br>
              <a:rPr lang="en-US" sz="1800" dirty="0"/>
            </a:br>
            <a:r>
              <a:rPr lang="en-US" sz="1800" dirty="0"/>
              <a:t>SENTIMENT VS PRICE CHANGE (DELTA)- SLOPE AND MAGNITUDE</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C1ADD89-07BB-4497-8CA2-D08BB925F65A}"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23</a:t>
            </a:fld>
            <a:endParaRPr lang="en-US" dirty="0"/>
          </a:p>
        </p:txBody>
      </p:sp>
      <p:pic>
        <p:nvPicPr>
          <p:cNvPr id="8" name="Content Placeholder 7" descr="A graph of a graph showing a graph of a currency&#10;&#10;Description automatically generated">
            <a:extLst>
              <a:ext uri="{FF2B5EF4-FFF2-40B4-BE49-F238E27FC236}">
                <a16:creationId xmlns:a16="http://schemas.microsoft.com/office/drawing/2014/main" id="{EE09C7BB-EA52-797B-A5B6-6DCF26A2BC51}"/>
              </a:ext>
            </a:extLst>
          </p:cNvPr>
          <p:cNvPicPr>
            <a:picLocks noGrp="1" noChangeAspect="1"/>
          </p:cNvPicPr>
          <p:nvPr>
            <p:ph idx="1"/>
          </p:nvPr>
        </p:nvPicPr>
        <p:blipFill>
          <a:blip r:embed="rId2"/>
          <a:stretch>
            <a:fillRect/>
          </a:stretch>
        </p:blipFill>
        <p:spPr>
          <a:xfrm>
            <a:off x="673100" y="1663700"/>
            <a:ext cx="8039896" cy="3931920"/>
          </a:xfrm>
          <a:prstGeom prst="rect">
            <a:avLst/>
          </a:prstGeom>
        </p:spPr>
      </p:pic>
      <p:sp>
        <p:nvSpPr>
          <p:cNvPr id="3" name="Oval 2"/>
          <p:cNvSpPr/>
          <p:nvPr/>
        </p:nvSpPr>
        <p:spPr>
          <a:xfrm>
            <a:off x="6919784" y="2224216"/>
            <a:ext cx="543697" cy="244663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1915297" y="2224216"/>
            <a:ext cx="518984" cy="292855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4BEB6F7-7499-D636-BB2A-BECFF65AF26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55504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CLASSIFICATION MODELS FOR SENTIMENT PREDICTION</a:t>
            </a:r>
            <a:br>
              <a:rPr lang="en-US" sz="1800" kern="100" dirty="0">
                <a:ea typeface="Calibri" panose="020F0502020204030204" pitchFamily="34" charset="0"/>
                <a:cs typeface="Calibri" panose="020F0502020204030204" pitchFamily="34" charset="0"/>
              </a:rPr>
            </a:br>
            <a:r>
              <a:rPr lang="en-US" sz="1800" kern="100" dirty="0">
                <a:ea typeface="Calibri" panose="020F0502020204030204" pitchFamily="34" charset="0"/>
                <a:cs typeface="Calibri" panose="020F0502020204030204" pitchFamily="34" charset="0"/>
              </a:rPr>
              <a:t>FEATURE SELECTION</a:t>
            </a:r>
            <a:br>
              <a:rPr lang="en-US" sz="1800" kern="100" dirty="0">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1800" dirty="0">
                <a:latin typeface="+mj-lt"/>
              </a:rPr>
              <a:t>Term Frequency Matrix – Unigram, Bigram and Combined</a:t>
            </a: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25DA4E5-CA40-49A7-B257-5FD7E91E360F}"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24</a:t>
            </a:fld>
            <a:endParaRPr lang="en-US" dirty="0"/>
          </a:p>
        </p:txBody>
      </p:sp>
      <p:pic>
        <p:nvPicPr>
          <p:cNvPr id="7" name="Picture 6">
            <a:extLst>
              <a:ext uri="{FF2B5EF4-FFF2-40B4-BE49-F238E27FC236}">
                <a16:creationId xmlns:a16="http://schemas.microsoft.com/office/drawing/2014/main" id="{34F69133-B602-1C0C-30B6-D3C27BA33F53}"/>
              </a:ext>
            </a:extLst>
          </p:cNvPr>
          <p:cNvPicPr>
            <a:picLocks noChangeAspect="1"/>
          </p:cNvPicPr>
          <p:nvPr/>
        </p:nvPicPr>
        <p:blipFill>
          <a:blip r:embed="rId2"/>
          <a:stretch>
            <a:fillRect/>
          </a:stretch>
        </p:blipFill>
        <p:spPr>
          <a:xfrm>
            <a:off x="680936" y="1893031"/>
            <a:ext cx="7976773" cy="3464017"/>
          </a:xfrm>
          <a:prstGeom prst="rect">
            <a:avLst/>
          </a:prstGeom>
        </p:spPr>
      </p:pic>
      <p:pic>
        <p:nvPicPr>
          <p:cNvPr id="6" name="Picture 5">
            <a:extLst>
              <a:ext uri="{FF2B5EF4-FFF2-40B4-BE49-F238E27FC236}">
                <a16:creationId xmlns:a16="http://schemas.microsoft.com/office/drawing/2014/main" id="{38B65EA6-758E-2396-E30F-3FC646ED311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879019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effectLst/>
                <a:ea typeface="Calibri" panose="020F0502020204030204" pitchFamily="34" charset="0"/>
              </a:rPr>
              <a:t>CLASSIFICATION MODELS FOR SENTIMENT ANALYSIS</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3C41A73-54A0-45CF-9920-CC4B7F920D16}"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25</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60194036"/>
              </p:ext>
            </p:extLst>
          </p:nvPr>
        </p:nvGraphicFramePr>
        <p:xfrm>
          <a:off x="723987" y="1038011"/>
          <a:ext cx="5788023" cy="1323975"/>
        </p:xfrm>
        <a:graphic>
          <a:graphicData uri="http://schemas.openxmlformats.org/drawingml/2006/table">
            <a:tbl>
              <a:tblPr firstRow="1" firstCol="1" bandRow="1">
                <a:tableStyleId>{5C22544A-7EE6-4342-B048-85BDC9FD1C3A}</a:tableStyleId>
              </a:tblPr>
              <a:tblGrid>
                <a:gridCol w="2399913">
                  <a:extLst>
                    <a:ext uri="{9D8B030D-6E8A-4147-A177-3AD203B41FA5}">
                      <a16:colId xmlns:a16="http://schemas.microsoft.com/office/drawing/2014/main" val="20000"/>
                    </a:ext>
                  </a:extLst>
                </a:gridCol>
                <a:gridCol w="677622">
                  <a:extLst>
                    <a:ext uri="{9D8B030D-6E8A-4147-A177-3AD203B41FA5}">
                      <a16:colId xmlns:a16="http://schemas.microsoft.com/office/drawing/2014/main" val="20001"/>
                    </a:ext>
                  </a:extLst>
                </a:gridCol>
                <a:gridCol w="677622">
                  <a:extLst>
                    <a:ext uri="{9D8B030D-6E8A-4147-A177-3AD203B41FA5}">
                      <a16:colId xmlns:a16="http://schemas.microsoft.com/office/drawing/2014/main" val="20002"/>
                    </a:ext>
                  </a:extLst>
                </a:gridCol>
                <a:gridCol w="677622">
                  <a:extLst>
                    <a:ext uri="{9D8B030D-6E8A-4147-A177-3AD203B41FA5}">
                      <a16:colId xmlns:a16="http://schemas.microsoft.com/office/drawing/2014/main" val="20003"/>
                    </a:ext>
                  </a:extLst>
                </a:gridCol>
                <a:gridCol w="677622">
                  <a:extLst>
                    <a:ext uri="{9D8B030D-6E8A-4147-A177-3AD203B41FA5}">
                      <a16:colId xmlns:a16="http://schemas.microsoft.com/office/drawing/2014/main" val="20004"/>
                    </a:ext>
                  </a:extLst>
                </a:gridCol>
                <a:gridCol w="677622">
                  <a:extLst>
                    <a:ext uri="{9D8B030D-6E8A-4147-A177-3AD203B41FA5}">
                      <a16:colId xmlns:a16="http://schemas.microsoft.com/office/drawing/2014/main" val="20005"/>
                    </a:ext>
                  </a:extLst>
                </a:gridCol>
              </a:tblGrid>
              <a:tr h="200025">
                <a:tc>
                  <a:txBody>
                    <a:bodyPr/>
                    <a:lstStyle/>
                    <a:p>
                      <a:pPr algn="ctr" rtl="0" fontAlgn="b"/>
                      <a:r>
                        <a:rPr lang="en-US" sz="1100" u="none" strike="noStrike">
                          <a:effectLst/>
                        </a:rPr>
                        <a:t>Classification Model</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Accuracy</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Precision</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Recall</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F1-Score</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Predicted sentiment</a:t>
                      </a:r>
                      <a:endParaRPr lang="en-US" sz="1000" b="1" i="0" u="none" strike="noStrike">
                        <a:solidFill>
                          <a:srgbClr val="FFFFFF"/>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0"/>
                  </a:ext>
                </a:extLst>
              </a:tr>
              <a:tr h="209550">
                <a:tc>
                  <a:txBody>
                    <a:bodyPr/>
                    <a:lstStyle/>
                    <a:p>
                      <a:pPr algn="ctr" rtl="0" fontAlgn="b"/>
                      <a:r>
                        <a:rPr lang="en-US" sz="1100" u="none" strike="noStrike">
                          <a:effectLst/>
                        </a:rPr>
                        <a:t>Naive Bayes</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80%</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79%</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79%</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1"/>
                  </a:ext>
                </a:extLst>
              </a:tr>
              <a:tr h="200025">
                <a:tc>
                  <a:txBody>
                    <a:bodyPr/>
                    <a:lstStyle/>
                    <a:p>
                      <a:pPr algn="ctr" rtl="0" fontAlgn="b"/>
                      <a:r>
                        <a:rPr lang="en-US" sz="1100" u="none" strike="noStrike">
                          <a:effectLst/>
                        </a:rPr>
                        <a:t>Support Vector Machines (SVM)</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Neutral</a:t>
                      </a:r>
                      <a:endParaRPr lang="en-US" sz="11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2"/>
                  </a:ext>
                </a:extLst>
              </a:tr>
              <a:tr h="200025">
                <a:tc>
                  <a:txBody>
                    <a:bodyPr/>
                    <a:lstStyle/>
                    <a:p>
                      <a:pPr algn="ctr" rtl="0" fontAlgn="b"/>
                      <a:r>
                        <a:rPr lang="en-US" sz="1100" u="none" strike="noStrike">
                          <a:effectLst/>
                        </a:rPr>
                        <a:t>Random Forest</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3"/>
                  </a:ext>
                </a:extLst>
              </a:tr>
              <a:tr h="200025">
                <a:tc>
                  <a:txBody>
                    <a:bodyPr/>
                    <a:lstStyle/>
                    <a:p>
                      <a:pPr algn="ctr" rtl="0" fontAlgn="b"/>
                      <a:r>
                        <a:rPr lang="en-US" sz="1100" u="none" strike="noStrike">
                          <a:effectLst/>
                        </a:rPr>
                        <a:t>Logistic Regression</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4"/>
                  </a:ext>
                </a:extLst>
              </a:tr>
              <a:tr h="200025">
                <a:tc>
                  <a:txBody>
                    <a:bodyPr/>
                    <a:lstStyle/>
                    <a:p>
                      <a:pPr algn="ctr" rtl="0" fontAlgn="b"/>
                      <a:r>
                        <a:rPr lang="en-US" sz="1100" u="none" strike="noStrike">
                          <a:effectLst/>
                        </a:rPr>
                        <a:t>Gradient Boosting</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85%</a:t>
                      </a:r>
                      <a:endParaRPr lang="en-US" sz="1100" b="0" i="0" u="none" strike="noStrike" dirty="0">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84%</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Neutral</a:t>
                      </a:r>
                      <a:endParaRPr lang="en-US" sz="11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5"/>
                  </a:ext>
                </a:extLst>
              </a:tr>
            </a:tbl>
          </a:graphicData>
        </a:graphic>
      </p:graphicFrame>
      <p:sp>
        <p:nvSpPr>
          <p:cNvPr id="9" name="Rounded Rectangle 8"/>
          <p:cNvSpPr/>
          <p:nvPr/>
        </p:nvSpPr>
        <p:spPr>
          <a:xfrm>
            <a:off x="3286897" y="1581665"/>
            <a:ext cx="2483708" cy="60548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654909" y="3841572"/>
            <a:ext cx="7352270" cy="2031325"/>
          </a:xfrm>
          <a:prstGeom prst="rect">
            <a:avLst/>
          </a:prstGeom>
        </p:spPr>
        <p:txBody>
          <a:bodyPr wrap="square">
            <a:spAutoFit/>
          </a:bodyPr>
          <a:lstStyle/>
          <a:p>
            <a:r>
              <a:rPr lang="en-US" dirty="0">
                <a:latin typeface="+mj-lt"/>
              </a:rPr>
              <a:t>The differences in performance among the models were relatively small. </a:t>
            </a:r>
          </a:p>
          <a:p>
            <a:r>
              <a:rPr lang="en-US" dirty="0">
                <a:latin typeface="+mj-lt"/>
              </a:rPr>
              <a:t>The </a:t>
            </a:r>
            <a:r>
              <a:rPr lang="en-US" dirty="0">
                <a:solidFill>
                  <a:srgbClr val="FF0000"/>
                </a:solidFill>
                <a:latin typeface="+mj-lt"/>
              </a:rPr>
              <a:t>Support Vector Machines (SVM)</a:t>
            </a:r>
            <a:r>
              <a:rPr lang="en-US" dirty="0">
                <a:latin typeface="+mj-lt"/>
              </a:rPr>
              <a:t> model consistently performed well across various metrics, achieving the highest accuracy, recall, and competitive precision and F1-score. </a:t>
            </a:r>
          </a:p>
          <a:p>
            <a:r>
              <a:rPr lang="en-US" dirty="0">
                <a:latin typeface="+mj-lt"/>
              </a:rPr>
              <a:t>The </a:t>
            </a:r>
            <a:r>
              <a:rPr lang="en-US" dirty="0">
                <a:solidFill>
                  <a:srgbClr val="FF0000"/>
                </a:solidFill>
                <a:latin typeface="+mj-lt"/>
              </a:rPr>
              <a:t>Random Forest and Logistic Regression </a:t>
            </a:r>
            <a:r>
              <a:rPr lang="en-US" dirty="0">
                <a:latin typeface="+mj-lt"/>
              </a:rPr>
              <a:t>models also demonstrated competitive performance. </a:t>
            </a:r>
          </a:p>
        </p:txBody>
      </p:sp>
      <p:sp>
        <p:nvSpPr>
          <p:cNvPr id="11" name="Rectangle 10"/>
          <p:cNvSpPr/>
          <p:nvPr/>
        </p:nvSpPr>
        <p:spPr>
          <a:xfrm>
            <a:off x="556054" y="2967335"/>
            <a:ext cx="7571946" cy="646331"/>
          </a:xfrm>
          <a:prstGeom prst="rect">
            <a:avLst/>
          </a:prstGeom>
        </p:spPr>
        <p:txBody>
          <a:bodyPr wrap="square">
            <a:spAutoFit/>
          </a:bodyPr>
          <a:lstStyle/>
          <a:p>
            <a:r>
              <a:rPr lang="en-US" b="1" kern="100" dirty="0">
                <a:solidFill>
                  <a:schemeClr val="tx2"/>
                </a:solidFill>
                <a:latin typeface="+mj-lt"/>
                <a:ea typeface="Calibri" panose="020F0502020204030204" pitchFamily="34" charset="0"/>
                <a:cs typeface="Calibri" panose="020F0502020204030204" pitchFamily="34" charset="0"/>
              </a:rPr>
              <a:t>RESULTS AND CONCLUSIONS BASED ON CLASSIFICATION MODELS FOR SENTIMENT PREDICTION</a:t>
            </a:r>
            <a:endParaRPr lang="en-US" b="1" dirty="0">
              <a:solidFill>
                <a:schemeClr val="tx2"/>
              </a:solidFill>
              <a:latin typeface="+mj-lt"/>
            </a:endParaRPr>
          </a:p>
        </p:txBody>
      </p:sp>
      <p:pic>
        <p:nvPicPr>
          <p:cNvPr id="3" name="Picture 2">
            <a:extLst>
              <a:ext uri="{FF2B5EF4-FFF2-40B4-BE49-F238E27FC236}">
                <a16:creationId xmlns:a16="http://schemas.microsoft.com/office/drawing/2014/main" id="{5B6EDFA1-F591-26AB-4D68-B83EEE19ED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13953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CROSS VALIDATION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4A591B3C-8FB1-41D4-B7A7-ADDEE4F2BF42}"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26</a:t>
            </a:fld>
            <a:endParaRPr lang="en-US" dirty="0"/>
          </a:p>
        </p:txBody>
      </p:sp>
      <p:sp>
        <p:nvSpPr>
          <p:cNvPr id="7" name="TextBox 6">
            <a:extLst>
              <a:ext uri="{FF2B5EF4-FFF2-40B4-BE49-F238E27FC236}">
                <a16:creationId xmlns:a16="http://schemas.microsoft.com/office/drawing/2014/main" id="{2E94008F-1249-291A-7091-1767B4128590}"/>
              </a:ext>
            </a:extLst>
          </p:cNvPr>
          <p:cNvSpPr txBox="1"/>
          <p:nvPr/>
        </p:nvSpPr>
        <p:spPr>
          <a:xfrm>
            <a:off x="1894410" y="3751113"/>
            <a:ext cx="4572000" cy="923330"/>
          </a:xfrm>
          <a:prstGeom prst="rect">
            <a:avLst/>
          </a:prstGeom>
          <a:noFill/>
        </p:spPr>
        <p:txBody>
          <a:bodyPr wrap="square">
            <a:spAutoFit/>
          </a:bodyPr>
          <a:lstStyle/>
          <a:p>
            <a:r>
              <a:rPr lang="en-US" b="1" dirty="0">
                <a:solidFill>
                  <a:srgbClr val="FF0000"/>
                </a:solidFill>
                <a:latin typeface="+mj-lt"/>
              </a:rPr>
              <a:t>SVM and Random Forest </a:t>
            </a:r>
            <a:r>
              <a:rPr lang="en-US" dirty="0">
                <a:latin typeface="+mj-lt"/>
              </a:rPr>
              <a:t>demonstrate strong performance with high accuracy based on cross-validation results.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39739753"/>
              </p:ext>
            </p:extLst>
          </p:nvPr>
        </p:nvGraphicFramePr>
        <p:xfrm>
          <a:off x="1883375" y="1512220"/>
          <a:ext cx="4381500" cy="1209675"/>
        </p:xfrm>
        <a:graphic>
          <a:graphicData uri="http://schemas.openxmlformats.org/drawingml/2006/table">
            <a:tbl>
              <a:tblPr firstRow="1" firstCol="1" bandRow="1">
                <a:tableStyleId>{5C22544A-7EE6-4342-B048-85BDC9FD1C3A}</a:tableStyleId>
              </a:tblPr>
              <a:tblGrid>
                <a:gridCol w="2155876">
                  <a:extLst>
                    <a:ext uri="{9D8B030D-6E8A-4147-A177-3AD203B41FA5}">
                      <a16:colId xmlns:a16="http://schemas.microsoft.com/office/drawing/2014/main" val="20000"/>
                    </a:ext>
                  </a:extLst>
                </a:gridCol>
                <a:gridCol w="1588373">
                  <a:extLst>
                    <a:ext uri="{9D8B030D-6E8A-4147-A177-3AD203B41FA5}">
                      <a16:colId xmlns:a16="http://schemas.microsoft.com/office/drawing/2014/main" val="20001"/>
                    </a:ext>
                  </a:extLst>
                </a:gridCol>
                <a:gridCol w="637251">
                  <a:extLst>
                    <a:ext uri="{9D8B030D-6E8A-4147-A177-3AD203B41FA5}">
                      <a16:colId xmlns:a16="http://schemas.microsoft.com/office/drawing/2014/main" val="20002"/>
                    </a:ext>
                  </a:extLst>
                </a:gridCol>
              </a:tblGrid>
              <a:tr h="200025">
                <a:tc>
                  <a:txBody>
                    <a:bodyPr/>
                    <a:lstStyle/>
                    <a:p>
                      <a:pPr algn="ctr" rtl="0" fontAlgn="ctr"/>
                      <a:r>
                        <a:rPr lang="en-US" sz="1100" u="none" strike="noStrike">
                          <a:effectLst/>
                        </a:rPr>
                        <a:t>Classification Model</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Cross-Validation Scores</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Accuracy</a:t>
                      </a:r>
                      <a:endParaRPr lang="en-US" sz="1100" b="1" i="0" u="none" strike="noStrike">
                        <a:solidFill>
                          <a:srgbClr val="FFFFFF"/>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0"/>
                  </a:ext>
                </a:extLst>
              </a:tr>
              <a:tr h="209550">
                <a:tc>
                  <a:txBody>
                    <a:bodyPr/>
                    <a:lstStyle/>
                    <a:p>
                      <a:pPr algn="ctr" rtl="0" fontAlgn="ctr"/>
                      <a:r>
                        <a:rPr lang="en-US" sz="1100" u="none" strike="noStrike">
                          <a:effectLst/>
                        </a:rPr>
                        <a:t>Naive Bayes</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rtl="0" fontAlgn="ctr"/>
                      <a:r>
                        <a:rPr lang="en-US" sz="1100" u="none" strike="noStrike">
                          <a:effectLst/>
                        </a:rPr>
                        <a:t>Support Vector Machines (SVM)</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2"/>
                  </a:ext>
                </a:extLst>
              </a:tr>
              <a:tr h="200025">
                <a:tc>
                  <a:txBody>
                    <a:bodyPr/>
                    <a:lstStyle/>
                    <a:p>
                      <a:pPr algn="ctr" rtl="0" fontAlgn="ctr"/>
                      <a:r>
                        <a:rPr lang="en-US" sz="1100" u="none" strike="noStrike">
                          <a:effectLst/>
                        </a:rPr>
                        <a:t>Random Forest</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3"/>
                  </a:ext>
                </a:extLst>
              </a:tr>
              <a:tr h="200025">
                <a:tc>
                  <a:txBody>
                    <a:bodyPr/>
                    <a:lstStyle/>
                    <a:p>
                      <a:pPr algn="ctr" rtl="0" fontAlgn="ctr"/>
                      <a:r>
                        <a:rPr lang="en-US" sz="1100" u="none" strike="noStrike">
                          <a:effectLst/>
                        </a:rPr>
                        <a:t>Logistic Regression</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84%</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4"/>
                  </a:ext>
                </a:extLst>
              </a:tr>
              <a:tr h="200025">
                <a:tc>
                  <a:txBody>
                    <a:bodyPr/>
                    <a:lstStyle/>
                    <a:p>
                      <a:pPr algn="ctr" rtl="0" fontAlgn="ctr"/>
                      <a:r>
                        <a:rPr lang="en-US" sz="1100" u="none" strike="noStrike" dirty="0">
                          <a:effectLst/>
                        </a:rPr>
                        <a:t>Gradient Boosting</a:t>
                      </a:r>
                      <a:endParaRPr lang="en-US" sz="1100" b="1" i="0" u="none" strike="noStrike" dirty="0">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84%</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dirty="0">
                          <a:effectLst/>
                        </a:rPr>
                        <a:t>84%</a:t>
                      </a:r>
                      <a:endParaRPr lang="en-US"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0" name="Rounded Rectangle 9"/>
          <p:cNvSpPr/>
          <p:nvPr/>
        </p:nvSpPr>
        <p:spPr>
          <a:xfrm>
            <a:off x="4572000" y="1660674"/>
            <a:ext cx="1692875" cy="37070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DB740CF1-07F1-2D87-731D-E224A8797D7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36443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6C72B2F5-0096-9E60-6DE0-340F8BC2D298}"/>
              </a:ext>
            </a:extLst>
          </p:cNvPr>
          <p:cNvPicPr>
            <a:picLocks noGrp="1" noChangeAspect="1"/>
          </p:cNvPicPr>
          <p:nvPr>
            <p:ph idx="1"/>
          </p:nvPr>
        </p:nvPicPr>
        <p:blipFill>
          <a:blip r:embed="rId2"/>
          <a:stretch>
            <a:fillRect/>
          </a:stretch>
        </p:blipFill>
        <p:spPr>
          <a:xfrm>
            <a:off x="2757237" y="1462263"/>
            <a:ext cx="3661274" cy="421322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5A055084-05D1-489F-BA80-9BDB11F617A4}"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27</a:t>
            </a:fld>
            <a:endParaRPr lang="en-US" dirty="0"/>
          </a:p>
        </p:txBody>
      </p:sp>
      <p:sp>
        <p:nvSpPr>
          <p:cNvPr id="8" name="Rounded Rectangle 7"/>
          <p:cNvSpPr/>
          <p:nvPr/>
        </p:nvSpPr>
        <p:spPr>
          <a:xfrm>
            <a:off x="2757238" y="1680519"/>
            <a:ext cx="2482027" cy="17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2757238" y="4210617"/>
            <a:ext cx="2482027" cy="176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2757238" y="3358722"/>
            <a:ext cx="2939227" cy="18578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2757237" y="2519620"/>
            <a:ext cx="2482027" cy="17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a:off x="2757238" y="5049718"/>
            <a:ext cx="2828016" cy="1883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7383D3AB-73AA-183A-E0BD-998A7DDE6F1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707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REGRESSION MODELS FOR PRICE PREDICTION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EE8BED6E-E491-86BF-2EC8-6FA8B9479F4F}"/>
              </a:ext>
            </a:extLst>
          </p:cNvPr>
          <p:cNvPicPr>
            <a:picLocks noGrp="1" noChangeAspect="1"/>
          </p:cNvPicPr>
          <p:nvPr>
            <p:ph idx="1"/>
          </p:nvPr>
        </p:nvPicPr>
        <p:blipFill>
          <a:blip r:embed="rId2"/>
          <a:stretch>
            <a:fillRect/>
          </a:stretch>
        </p:blipFill>
        <p:spPr>
          <a:xfrm>
            <a:off x="438824" y="1018358"/>
            <a:ext cx="3916006" cy="1750749"/>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47F526F-09F5-47A9-9001-B8375029FADA}"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28</a:t>
            </a:fld>
            <a:endParaRPr lang="en-US" dirty="0"/>
          </a:p>
        </p:txBody>
      </p:sp>
      <p:pic>
        <p:nvPicPr>
          <p:cNvPr id="9" name="Picture 8">
            <a:extLst>
              <a:ext uri="{FF2B5EF4-FFF2-40B4-BE49-F238E27FC236}">
                <a16:creationId xmlns:a16="http://schemas.microsoft.com/office/drawing/2014/main" id="{F63AFD3E-59C2-5A80-0E54-9672002307F0}"/>
              </a:ext>
            </a:extLst>
          </p:cNvPr>
          <p:cNvPicPr>
            <a:picLocks noChangeAspect="1"/>
          </p:cNvPicPr>
          <p:nvPr/>
        </p:nvPicPr>
        <p:blipFill>
          <a:blip r:embed="rId3"/>
          <a:stretch>
            <a:fillRect/>
          </a:stretch>
        </p:blipFill>
        <p:spPr>
          <a:xfrm>
            <a:off x="4569493" y="1018358"/>
            <a:ext cx="3917497" cy="1646712"/>
          </a:xfrm>
          <a:prstGeom prst="rect">
            <a:avLst/>
          </a:prstGeom>
        </p:spPr>
      </p:pic>
      <p:pic>
        <p:nvPicPr>
          <p:cNvPr id="13" name="Picture 12">
            <a:extLst>
              <a:ext uri="{FF2B5EF4-FFF2-40B4-BE49-F238E27FC236}">
                <a16:creationId xmlns:a16="http://schemas.microsoft.com/office/drawing/2014/main" id="{7A1393FC-1FB8-5A4F-C7A7-621975103FE1}"/>
              </a:ext>
            </a:extLst>
          </p:cNvPr>
          <p:cNvPicPr>
            <a:picLocks noChangeAspect="1"/>
          </p:cNvPicPr>
          <p:nvPr/>
        </p:nvPicPr>
        <p:blipFill>
          <a:blip r:embed="rId4"/>
          <a:stretch>
            <a:fillRect/>
          </a:stretch>
        </p:blipFill>
        <p:spPr>
          <a:xfrm>
            <a:off x="415778" y="2651294"/>
            <a:ext cx="3830320" cy="1700702"/>
          </a:xfrm>
          <a:prstGeom prst="rect">
            <a:avLst/>
          </a:prstGeom>
        </p:spPr>
      </p:pic>
      <p:pic>
        <p:nvPicPr>
          <p:cNvPr id="15" name="Picture 14">
            <a:extLst>
              <a:ext uri="{FF2B5EF4-FFF2-40B4-BE49-F238E27FC236}">
                <a16:creationId xmlns:a16="http://schemas.microsoft.com/office/drawing/2014/main" id="{F4C8A2F2-6982-A0E9-C0EC-156018B3BDEC}"/>
              </a:ext>
            </a:extLst>
          </p:cNvPr>
          <p:cNvPicPr>
            <a:picLocks noChangeAspect="1"/>
          </p:cNvPicPr>
          <p:nvPr/>
        </p:nvPicPr>
        <p:blipFill>
          <a:blip r:embed="rId5"/>
          <a:stretch>
            <a:fillRect/>
          </a:stretch>
        </p:blipFill>
        <p:spPr>
          <a:xfrm>
            <a:off x="4336575" y="2711763"/>
            <a:ext cx="4168928" cy="1700702"/>
          </a:xfrm>
          <a:prstGeom prst="rect">
            <a:avLst/>
          </a:prstGeom>
        </p:spPr>
      </p:pic>
      <p:pic>
        <p:nvPicPr>
          <p:cNvPr id="17" name="Picture 16">
            <a:extLst>
              <a:ext uri="{FF2B5EF4-FFF2-40B4-BE49-F238E27FC236}">
                <a16:creationId xmlns:a16="http://schemas.microsoft.com/office/drawing/2014/main" id="{02047A93-9023-3F87-D65D-5DE1483A607D}"/>
              </a:ext>
            </a:extLst>
          </p:cNvPr>
          <p:cNvPicPr>
            <a:picLocks noChangeAspect="1"/>
          </p:cNvPicPr>
          <p:nvPr/>
        </p:nvPicPr>
        <p:blipFill>
          <a:blip r:embed="rId6"/>
          <a:stretch>
            <a:fillRect/>
          </a:stretch>
        </p:blipFill>
        <p:spPr>
          <a:xfrm>
            <a:off x="415778" y="4441957"/>
            <a:ext cx="3920797" cy="1623349"/>
          </a:xfrm>
          <a:prstGeom prst="rect">
            <a:avLst/>
          </a:prstGeom>
        </p:spPr>
      </p:pic>
      <p:pic>
        <p:nvPicPr>
          <p:cNvPr id="19" name="Picture 18">
            <a:extLst>
              <a:ext uri="{FF2B5EF4-FFF2-40B4-BE49-F238E27FC236}">
                <a16:creationId xmlns:a16="http://schemas.microsoft.com/office/drawing/2014/main" id="{8D83321A-3CFF-5065-359E-B0369B20D4B7}"/>
              </a:ext>
            </a:extLst>
          </p:cNvPr>
          <p:cNvPicPr>
            <a:picLocks noChangeAspect="1"/>
          </p:cNvPicPr>
          <p:nvPr/>
        </p:nvPicPr>
        <p:blipFill>
          <a:blip r:embed="rId7"/>
          <a:stretch>
            <a:fillRect/>
          </a:stretch>
        </p:blipFill>
        <p:spPr>
          <a:xfrm>
            <a:off x="4630132" y="4325557"/>
            <a:ext cx="3898805" cy="1775749"/>
          </a:xfrm>
          <a:prstGeom prst="rect">
            <a:avLst/>
          </a:prstGeom>
        </p:spPr>
      </p:pic>
      <p:pic>
        <p:nvPicPr>
          <p:cNvPr id="3" name="Picture 2">
            <a:extLst>
              <a:ext uri="{FF2B5EF4-FFF2-40B4-BE49-F238E27FC236}">
                <a16:creationId xmlns:a16="http://schemas.microsoft.com/office/drawing/2014/main" id="{1D6BFEB6-1888-EB73-5287-B3C0E165BDE2}"/>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74378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COMPARISON TABLES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43970D6-7D36-4AB2-B513-A0F840091655}"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29</a:t>
            </a:fld>
            <a:endParaRPr lang="en-US" dirty="0"/>
          </a:p>
        </p:txBody>
      </p:sp>
      <p:graphicFrame>
        <p:nvGraphicFramePr>
          <p:cNvPr id="3" name="Content Placeholder 2">
            <a:extLst>
              <a:ext uri="{FF2B5EF4-FFF2-40B4-BE49-F238E27FC236}">
                <a16:creationId xmlns:a16="http://schemas.microsoft.com/office/drawing/2014/main" id="{1D72CB67-2D91-FA10-1DA1-B56EABB12645}"/>
              </a:ext>
            </a:extLst>
          </p:cNvPr>
          <p:cNvGraphicFramePr>
            <a:graphicFrameLocks noGrp="1"/>
          </p:cNvGraphicFramePr>
          <p:nvPr>
            <p:ph idx="1"/>
            <p:extLst>
              <p:ext uri="{D42A27DB-BD31-4B8C-83A1-F6EECF244321}">
                <p14:modId xmlns:p14="http://schemas.microsoft.com/office/powerpoint/2010/main" val="1132142803"/>
              </p:ext>
            </p:extLst>
          </p:nvPr>
        </p:nvGraphicFramePr>
        <p:xfrm>
          <a:off x="819234" y="933481"/>
          <a:ext cx="7163230" cy="2494280"/>
        </p:xfrm>
        <a:graphic>
          <a:graphicData uri="http://schemas.openxmlformats.org/drawingml/2006/table">
            <a:tbl>
              <a:tblPr firstRow="1" firstCol="1" bandRow="1">
                <a:tableStyleId>{5C22544A-7EE6-4342-B048-85BDC9FD1C3A}</a:tableStyleId>
              </a:tblPr>
              <a:tblGrid>
                <a:gridCol w="1625915">
                  <a:extLst>
                    <a:ext uri="{9D8B030D-6E8A-4147-A177-3AD203B41FA5}">
                      <a16:colId xmlns:a16="http://schemas.microsoft.com/office/drawing/2014/main" val="3519014467"/>
                    </a:ext>
                  </a:extLst>
                </a:gridCol>
                <a:gridCol w="1076264">
                  <a:extLst>
                    <a:ext uri="{9D8B030D-6E8A-4147-A177-3AD203B41FA5}">
                      <a16:colId xmlns:a16="http://schemas.microsoft.com/office/drawing/2014/main" val="2250998789"/>
                    </a:ext>
                  </a:extLst>
                </a:gridCol>
                <a:gridCol w="1100014">
                  <a:extLst>
                    <a:ext uri="{9D8B030D-6E8A-4147-A177-3AD203B41FA5}">
                      <a16:colId xmlns:a16="http://schemas.microsoft.com/office/drawing/2014/main" val="2253512621"/>
                    </a:ext>
                  </a:extLst>
                </a:gridCol>
                <a:gridCol w="1383957">
                  <a:extLst>
                    <a:ext uri="{9D8B030D-6E8A-4147-A177-3AD203B41FA5}">
                      <a16:colId xmlns:a16="http://schemas.microsoft.com/office/drawing/2014/main" val="3587602929"/>
                    </a:ext>
                  </a:extLst>
                </a:gridCol>
                <a:gridCol w="1102767">
                  <a:extLst>
                    <a:ext uri="{9D8B030D-6E8A-4147-A177-3AD203B41FA5}">
                      <a16:colId xmlns:a16="http://schemas.microsoft.com/office/drawing/2014/main" val="3757815271"/>
                    </a:ext>
                  </a:extLst>
                </a:gridCol>
                <a:gridCol w="874313">
                  <a:extLst>
                    <a:ext uri="{9D8B030D-6E8A-4147-A177-3AD203B41FA5}">
                      <a16:colId xmlns:a16="http://schemas.microsoft.com/office/drawing/2014/main" val="1105026883"/>
                    </a:ext>
                  </a:extLst>
                </a:gridCol>
              </a:tblGrid>
              <a:tr h="502920">
                <a:tc>
                  <a:txBody>
                    <a:bodyPr/>
                    <a:lstStyle/>
                    <a:p>
                      <a:pPr marL="0" marR="0" algn="ctr">
                        <a:lnSpc>
                          <a:spcPct val="107000"/>
                        </a:lnSpc>
                        <a:spcBef>
                          <a:spcPts val="0"/>
                        </a:spcBef>
                        <a:spcAft>
                          <a:spcPts val="0"/>
                        </a:spcAft>
                      </a:pPr>
                      <a:r>
                        <a:rPr lang="en-US" sz="1100" dirty="0">
                          <a:effectLst/>
                        </a:rPr>
                        <a:t>Regression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Squared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R-squared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Mean Absolute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Root 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Predicted Close Price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5257617"/>
                  </a:ext>
                </a:extLst>
              </a:tr>
              <a:tr h="182880">
                <a:tc>
                  <a:txBody>
                    <a:bodyPr/>
                    <a:lstStyle/>
                    <a:p>
                      <a:pPr marL="0" marR="0" algn="ctr">
                        <a:lnSpc>
                          <a:spcPct val="107000"/>
                        </a:lnSpc>
                        <a:spcBef>
                          <a:spcPts val="0"/>
                        </a:spcBef>
                        <a:spcAft>
                          <a:spcPts val="0"/>
                        </a:spcAft>
                      </a:pPr>
                      <a:r>
                        <a:rPr lang="en-US" sz="1000">
                          <a:effectLst/>
                        </a:rPr>
                        <a:t>Multiple 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263642.15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-0.0002768</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434.52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513.46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23131.47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2200140"/>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330171.61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-0.2526942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372.79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574.60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23457.06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1654600"/>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229402.74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0.1296298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332.16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478.96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22660.31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6180811"/>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297238.96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-0.1277454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399.94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545.19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23312.32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5457032"/>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218755.55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0.1700260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378.03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467.71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23144.45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226769"/>
                  </a:ext>
                </a:extLst>
              </a:tr>
              <a:tr h="335280">
                <a:tc>
                  <a:txBody>
                    <a:bodyPr/>
                    <a:lstStyle/>
                    <a:p>
                      <a:pPr marL="0" marR="0" algn="ctr">
                        <a:lnSpc>
                          <a:spcPct val="107000"/>
                        </a:lnSpc>
                        <a:spcBef>
                          <a:spcPts val="0"/>
                        </a:spcBef>
                        <a:spcAft>
                          <a:spcPts val="0"/>
                        </a:spcAft>
                      </a:pPr>
                      <a:r>
                        <a:rPr lang="en-US" sz="1000">
                          <a:effectLst/>
                        </a:rPr>
                        <a:t>Neural Network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312875279304.78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-1187069.7590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51811.64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559352.55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0615681"/>
                  </a:ext>
                </a:extLst>
              </a:tr>
            </a:tbl>
          </a:graphicData>
        </a:graphic>
      </p:graphicFrame>
      <p:sp>
        <p:nvSpPr>
          <p:cNvPr id="6" name="Rectangle 5"/>
          <p:cNvSpPr/>
          <p:nvPr/>
        </p:nvSpPr>
        <p:spPr>
          <a:xfrm>
            <a:off x="783602" y="3514240"/>
            <a:ext cx="7267876" cy="346185"/>
          </a:xfrm>
          <a:prstGeom prst="rect">
            <a:avLst/>
          </a:prstGeom>
        </p:spPr>
        <p:txBody>
          <a:bodyPr wrap="square">
            <a:spAutoFit/>
          </a:bodyPr>
          <a:lstStyle/>
          <a:p>
            <a:pPr>
              <a:lnSpc>
                <a:spcPct val="107000"/>
              </a:lnSpc>
              <a:spcAft>
                <a:spcPts val="1000"/>
              </a:spcAft>
            </a:pPr>
            <a:r>
              <a:rPr lang="en-CA" sz="700" b="1" dirty="0">
                <a:latin typeface="Arial" panose="020B0604020202020204" pitchFamily="34" charset="0"/>
                <a:ea typeface="Times New Roman" panose="02020603050405020304" pitchFamily="18" charset="0"/>
                <a:cs typeface="Times New Roman" panose="02020603050405020304" pitchFamily="18" charset="0"/>
              </a:rPr>
              <a:t>Note as per reference [19]:</a:t>
            </a:r>
            <a:r>
              <a:rPr lang="en-CA" sz="700" dirty="0">
                <a:latin typeface="Arial" panose="020B0604020202020204" pitchFamily="34" charset="0"/>
                <a:ea typeface="Times New Roman" panose="02020603050405020304" pitchFamily="18" charset="0"/>
                <a:cs typeface="Times New Roman" panose="02020603050405020304" pitchFamily="18" charset="0"/>
              </a:rPr>
              <a:t> </a:t>
            </a:r>
            <a:r>
              <a:rPr lang="en-CA" sz="800" dirty="0">
                <a:latin typeface="Arial" panose="020B0604020202020204" pitchFamily="34" charset="0"/>
                <a:ea typeface="Times New Roman" panose="02020603050405020304" pitchFamily="18" charset="0"/>
                <a:cs typeface="Times New Roman" panose="02020603050405020304" pitchFamily="18" charset="0"/>
              </a:rPr>
              <a:t>The best possible score is 1 which is obtained when the predicted values are the same as the actual values.</a:t>
            </a:r>
            <a:r>
              <a:rPr lang="en-US" sz="800" dirty="0">
                <a:latin typeface="Arial" panose="020B0604020202020204" pitchFamily="34" charset="0"/>
                <a:ea typeface="Times New Roman" panose="02020603050405020304" pitchFamily="18" charset="0"/>
                <a:cs typeface="Times New Roman" panose="02020603050405020304" pitchFamily="18" charset="0"/>
              </a:rPr>
              <a:t> </a:t>
            </a:r>
            <a:r>
              <a:rPr lang="en-CA" sz="800" dirty="0">
                <a:latin typeface="Arial" panose="020B0604020202020204" pitchFamily="34" charset="0"/>
                <a:ea typeface="Times New Roman" panose="02020603050405020304" pitchFamily="18" charset="0"/>
                <a:cs typeface="Times New Roman" panose="02020603050405020304" pitchFamily="18" charset="0"/>
              </a:rPr>
              <a:t>R2 score of baseline model is 0 and during the worse cases, R2 score can even be negative.</a:t>
            </a:r>
            <a:endParaRPr lang="en-US" sz="8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795959" y="4435794"/>
            <a:ext cx="7267876" cy="1200329"/>
          </a:xfrm>
          <a:prstGeom prst="rect">
            <a:avLst/>
          </a:prstGeom>
        </p:spPr>
        <p:txBody>
          <a:bodyPr wrap="square">
            <a:spAutoFit/>
          </a:bodyPr>
          <a:lstStyle/>
          <a:p>
            <a:r>
              <a:rPr lang="en-US" b="1" dirty="0">
                <a:solidFill>
                  <a:srgbClr val="FF0000"/>
                </a:solidFill>
                <a:latin typeface="+mj-lt"/>
              </a:rPr>
              <a:t>The Random Forest and Gradient Boosting </a:t>
            </a:r>
            <a:r>
              <a:rPr lang="en-US" b="1" dirty="0" err="1">
                <a:solidFill>
                  <a:srgbClr val="FF0000"/>
                </a:solidFill>
                <a:latin typeface="+mj-lt"/>
              </a:rPr>
              <a:t>regressors</a:t>
            </a:r>
            <a:r>
              <a:rPr lang="en-US" dirty="0">
                <a:solidFill>
                  <a:srgbClr val="374151"/>
                </a:solidFill>
                <a:latin typeface="+mj-lt"/>
              </a:rPr>
              <a:t> demonstrate better predictive capabilities compared to Multiple Linear Regression and Decision Tree </a:t>
            </a:r>
            <a:r>
              <a:rPr lang="en-US" dirty="0" err="1">
                <a:solidFill>
                  <a:srgbClr val="374151"/>
                </a:solidFill>
                <a:latin typeface="+mj-lt"/>
              </a:rPr>
              <a:t>Regressor</a:t>
            </a:r>
            <a:r>
              <a:rPr lang="en-US" dirty="0">
                <a:solidFill>
                  <a:srgbClr val="374151"/>
                </a:solidFill>
                <a:latin typeface="+mj-lt"/>
              </a:rPr>
              <a:t>, with lower mean squared errors and positive R-squared values.</a:t>
            </a:r>
            <a:endParaRPr lang="en-US" dirty="0">
              <a:latin typeface="+mj-lt"/>
            </a:endParaRPr>
          </a:p>
        </p:txBody>
      </p:sp>
      <p:sp>
        <p:nvSpPr>
          <p:cNvPr id="10" name="Rounded Rectangle 9"/>
          <p:cNvSpPr/>
          <p:nvPr/>
        </p:nvSpPr>
        <p:spPr>
          <a:xfrm>
            <a:off x="840259" y="2080178"/>
            <a:ext cx="7154562"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852616" y="3049975"/>
            <a:ext cx="7154562"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4A422CC9-E554-5BFC-4BB3-3314D933910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98598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INTRODUCTION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0" marR="0" indent="0" algn="ctr">
              <a:lnSpc>
                <a:spcPct val="107000"/>
              </a:lnSpc>
              <a:spcBef>
                <a:spcPts val="0"/>
              </a:spcBef>
              <a:spcAft>
                <a:spcPts val="800"/>
              </a:spcAft>
              <a:buNone/>
            </a:pPr>
            <a:r>
              <a:rPr lang="en-US" sz="1800" kern="100" dirty="0">
                <a:effectLst/>
                <a:latin typeface="+mj-lt"/>
                <a:ea typeface="Calibri" panose="020F0502020204030204" pitchFamily="34" charset="0"/>
                <a:cs typeface="Times New Roman" panose="02020603050405020304" pitchFamily="18" charset="0"/>
              </a:rPr>
              <a:t>Sentiment analysis of cryptocurrency-related tweets, with a focus on Bitcoin, allows us to uncover market sentiment and public perception, providing valuable insights for making informed decisions and investments in the dynamic world of digital currencies.</a:t>
            </a:r>
          </a:p>
          <a:p>
            <a:pPr marL="0" indent="0">
              <a:buNone/>
            </a:pP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5C04BA6-D55A-47D2-9025-7A5979EF6EA1}" type="datetime4">
              <a:rPr lang="en-US" smtClean="0"/>
              <a:t>July 26,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6" name="Picture 5">
            <a:extLst>
              <a:ext uri="{FF2B5EF4-FFF2-40B4-BE49-F238E27FC236}">
                <a16:creationId xmlns:a16="http://schemas.microsoft.com/office/drawing/2014/main" id="{DD38FB70-3A51-1E0B-02F0-AD452109FE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pic>
        <p:nvPicPr>
          <p:cNvPr id="7" name="Picture 6" descr="A gold coin with a symbol on it&#10;&#10;Description automatically generated">
            <a:extLst>
              <a:ext uri="{FF2B5EF4-FFF2-40B4-BE49-F238E27FC236}">
                <a16:creationId xmlns:a16="http://schemas.microsoft.com/office/drawing/2014/main" id="{06944976-C3D1-EE45-B5DC-94922AAFE97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12018" y="337608"/>
            <a:ext cx="1561371" cy="1000370"/>
          </a:xfrm>
          <a:prstGeom prst="rect">
            <a:avLst/>
          </a:prstGeom>
        </p:spPr>
      </p:pic>
      <p:pic>
        <p:nvPicPr>
          <p:cNvPr id="17" name="Picture 16">
            <a:extLst>
              <a:ext uri="{FF2B5EF4-FFF2-40B4-BE49-F238E27FC236}">
                <a16:creationId xmlns:a16="http://schemas.microsoft.com/office/drawing/2014/main" id="{DB83B517-24EE-BF51-F6AF-CAB229A4C5AC}"/>
              </a:ext>
            </a:extLst>
          </p:cNvPr>
          <p:cNvPicPr>
            <a:picLocks noChangeAspect="1"/>
          </p:cNvPicPr>
          <p:nvPr/>
        </p:nvPicPr>
        <p:blipFill>
          <a:blip r:embed="rId5"/>
          <a:stretch>
            <a:fillRect/>
          </a:stretch>
        </p:blipFill>
        <p:spPr>
          <a:xfrm>
            <a:off x="68094" y="3087749"/>
            <a:ext cx="8988357" cy="2371597"/>
          </a:xfrm>
          <a:prstGeom prst="rect">
            <a:avLst/>
          </a:prstGeom>
        </p:spPr>
      </p:pic>
    </p:spTree>
    <p:extLst>
      <p:ext uri="{BB962C8B-B14F-4D97-AF65-F5344CB8AC3E}">
        <p14:creationId xmlns:p14="http://schemas.microsoft.com/office/powerpoint/2010/main" val="204953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CROSS VALIDATION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2866AF6-6C55-4224-83B6-6E08AFE7C76D}"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30</a:t>
            </a:fld>
            <a:endParaRPr lang="en-US" dirty="0"/>
          </a:p>
        </p:txBody>
      </p:sp>
      <p:graphicFrame>
        <p:nvGraphicFramePr>
          <p:cNvPr id="3" name="Content Placeholder 2">
            <a:extLst>
              <a:ext uri="{FF2B5EF4-FFF2-40B4-BE49-F238E27FC236}">
                <a16:creationId xmlns:a16="http://schemas.microsoft.com/office/drawing/2014/main" id="{871E72B4-2434-4CCB-1859-24AEA75B79B3}"/>
              </a:ext>
            </a:extLst>
          </p:cNvPr>
          <p:cNvGraphicFramePr>
            <a:graphicFrameLocks noGrp="1"/>
          </p:cNvGraphicFramePr>
          <p:nvPr>
            <p:ph idx="1"/>
            <p:extLst>
              <p:ext uri="{D42A27DB-BD31-4B8C-83A1-F6EECF244321}">
                <p14:modId xmlns:p14="http://schemas.microsoft.com/office/powerpoint/2010/main" val="4241212500"/>
              </p:ext>
            </p:extLst>
          </p:nvPr>
        </p:nvGraphicFramePr>
        <p:xfrm>
          <a:off x="2502082" y="1386840"/>
          <a:ext cx="3703320" cy="2042160"/>
        </p:xfrm>
        <a:graphic>
          <a:graphicData uri="http://schemas.openxmlformats.org/drawingml/2006/table">
            <a:tbl>
              <a:tblPr firstRow="1" firstCol="1" bandRow="1">
                <a:tableStyleId>{5C22544A-7EE6-4342-B048-85BDC9FD1C3A}</a:tableStyleId>
              </a:tblPr>
              <a:tblGrid>
                <a:gridCol w="1644508">
                  <a:extLst>
                    <a:ext uri="{9D8B030D-6E8A-4147-A177-3AD203B41FA5}">
                      <a16:colId xmlns:a16="http://schemas.microsoft.com/office/drawing/2014/main" val="216121526"/>
                    </a:ext>
                  </a:extLst>
                </a:gridCol>
                <a:gridCol w="1143784">
                  <a:extLst>
                    <a:ext uri="{9D8B030D-6E8A-4147-A177-3AD203B41FA5}">
                      <a16:colId xmlns:a16="http://schemas.microsoft.com/office/drawing/2014/main" val="730797110"/>
                    </a:ext>
                  </a:extLst>
                </a:gridCol>
                <a:gridCol w="915028">
                  <a:extLst>
                    <a:ext uri="{9D8B030D-6E8A-4147-A177-3AD203B41FA5}">
                      <a16:colId xmlns:a16="http://schemas.microsoft.com/office/drawing/2014/main" val="1136173960"/>
                    </a:ext>
                  </a:extLst>
                </a:gridCol>
              </a:tblGrid>
              <a:tr h="182880">
                <a:tc>
                  <a:txBody>
                    <a:bodyPr/>
                    <a:lstStyle/>
                    <a:p>
                      <a:pPr marL="0" marR="0" algn="ctr">
                        <a:lnSpc>
                          <a:spcPct val="107000"/>
                        </a:lnSpc>
                        <a:spcBef>
                          <a:spcPts val="0"/>
                        </a:spcBef>
                        <a:spcAft>
                          <a:spcPts val="0"/>
                        </a:spcAft>
                      </a:pPr>
                      <a:r>
                        <a:rPr lang="en-US" sz="1100">
                          <a:effectLst/>
                        </a:rPr>
                        <a:t>Regression Model</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Std 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426841"/>
                  </a:ext>
                </a:extLst>
              </a:tr>
              <a:tr h="182880">
                <a:tc>
                  <a:txBody>
                    <a:bodyPr/>
                    <a:lstStyle/>
                    <a:p>
                      <a:pPr marL="0" marR="0" algn="ctr">
                        <a:lnSpc>
                          <a:spcPct val="107000"/>
                        </a:lnSpc>
                        <a:spcBef>
                          <a:spcPts val="0"/>
                        </a:spcBef>
                        <a:spcAft>
                          <a:spcPts val="0"/>
                        </a:spcAft>
                      </a:pPr>
                      <a:r>
                        <a:rPr lang="en-US" sz="1000">
                          <a:effectLst/>
                        </a:rPr>
                        <a:t>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369821.09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306106.77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0274213"/>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465009.63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335780.03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5715632"/>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358518.17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372697.44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669941"/>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347812.17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401289.32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741934"/>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348887.68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310402.67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1554283"/>
                  </a:ext>
                </a:extLst>
              </a:tr>
              <a:tr h="335280">
                <a:tc>
                  <a:txBody>
                    <a:bodyPr/>
                    <a:lstStyle/>
                    <a:p>
                      <a:pPr marL="0" marR="0" algn="ctr">
                        <a:lnSpc>
                          <a:spcPct val="107000"/>
                        </a:lnSpc>
                        <a:spcBef>
                          <a:spcPts val="0"/>
                        </a:spcBef>
                        <a:spcAft>
                          <a:spcPts val="0"/>
                        </a:spcAft>
                      </a:pPr>
                      <a:r>
                        <a:rPr lang="en-US" sz="1000" dirty="0">
                          <a:effectLst/>
                        </a:rPr>
                        <a:t>Neural Network Regressor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3.12E+1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4.70E+13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0303888"/>
                  </a:ext>
                </a:extLst>
              </a:tr>
            </a:tbl>
          </a:graphicData>
        </a:graphic>
      </p:graphicFrame>
      <p:sp>
        <p:nvSpPr>
          <p:cNvPr id="6" name="Rectangle 5"/>
          <p:cNvSpPr/>
          <p:nvPr/>
        </p:nvSpPr>
        <p:spPr>
          <a:xfrm>
            <a:off x="1844777" y="3803618"/>
            <a:ext cx="5486400" cy="1200329"/>
          </a:xfrm>
          <a:prstGeom prst="rect">
            <a:avLst/>
          </a:prstGeom>
        </p:spPr>
        <p:txBody>
          <a:bodyPr wrap="square">
            <a:spAutoFit/>
          </a:bodyPr>
          <a:lstStyle/>
          <a:p>
            <a:r>
              <a:rPr lang="en-US" b="1" dirty="0">
                <a:solidFill>
                  <a:srgbClr val="FF0000"/>
                </a:solidFill>
                <a:latin typeface="+mj-lt"/>
              </a:rPr>
              <a:t>The Support Vector </a:t>
            </a:r>
            <a:r>
              <a:rPr lang="en-US" b="1" dirty="0" err="1">
                <a:solidFill>
                  <a:srgbClr val="FF0000"/>
                </a:solidFill>
                <a:latin typeface="+mj-lt"/>
              </a:rPr>
              <a:t>Regressor</a:t>
            </a:r>
            <a:r>
              <a:rPr lang="en-US" dirty="0">
                <a:latin typeface="+mj-lt"/>
              </a:rPr>
              <a:t> stands out as the best performer among the presented models, showing the lowest Mean MSE and displaying promise for accurate predictions. </a:t>
            </a:r>
          </a:p>
        </p:txBody>
      </p:sp>
      <p:sp>
        <p:nvSpPr>
          <p:cNvPr id="7" name="Rounded Rectangle 6"/>
          <p:cNvSpPr/>
          <p:nvPr/>
        </p:nvSpPr>
        <p:spPr>
          <a:xfrm>
            <a:off x="2560448" y="2407920"/>
            <a:ext cx="3608173"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DD53F44D-8551-EAB0-91B7-EF30D5413DC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99775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41C03A59-A95D-F8DA-272D-59D982D0CFF8}"/>
              </a:ext>
            </a:extLst>
          </p:cNvPr>
          <p:cNvPicPr>
            <a:picLocks noGrp="1" noChangeAspect="1"/>
          </p:cNvPicPr>
          <p:nvPr>
            <p:ph idx="1"/>
          </p:nvPr>
        </p:nvPicPr>
        <p:blipFill>
          <a:blip r:embed="rId2"/>
          <a:stretch>
            <a:fillRect/>
          </a:stretch>
        </p:blipFill>
        <p:spPr>
          <a:xfrm>
            <a:off x="1507787" y="1021581"/>
            <a:ext cx="6079787" cy="4663257"/>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E0357D9-0CF8-441C-91B3-A0688C05A08D}"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31</a:t>
            </a:fld>
            <a:endParaRPr lang="en-US" dirty="0"/>
          </a:p>
        </p:txBody>
      </p:sp>
      <p:pic>
        <p:nvPicPr>
          <p:cNvPr id="3" name="Picture 2">
            <a:extLst>
              <a:ext uri="{FF2B5EF4-FFF2-40B4-BE49-F238E27FC236}">
                <a16:creationId xmlns:a16="http://schemas.microsoft.com/office/drawing/2014/main" id="{55F43105-AF9A-9F4F-4D1F-A3E2228E64F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30972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REGRESSION MODELS FOR PRICE CHANGE (DELTA) PREDICTIONS</a:t>
            </a:r>
            <a:endParaRPr lang="en-US" sz="1800" kern="100" dirty="0">
              <a:effectLst/>
              <a:ea typeface="Calibri" panose="020F050202020403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01D6A08-6B94-2409-FE0E-416412296AF9}"/>
              </a:ext>
            </a:extLst>
          </p:cNvPr>
          <p:cNvPicPr>
            <a:picLocks noGrp="1" noChangeAspect="1"/>
          </p:cNvPicPr>
          <p:nvPr>
            <p:ph idx="1"/>
          </p:nvPr>
        </p:nvPicPr>
        <p:blipFill>
          <a:blip r:embed="rId2"/>
          <a:stretch>
            <a:fillRect/>
          </a:stretch>
        </p:blipFill>
        <p:spPr>
          <a:xfrm>
            <a:off x="275248" y="1118681"/>
            <a:ext cx="4000605" cy="469481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5AFFCD19-0E7E-4304-AB55-551F7AE6F3D8}"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32</a:t>
            </a:fld>
            <a:endParaRPr lang="en-US" dirty="0"/>
          </a:p>
        </p:txBody>
      </p:sp>
      <p:pic>
        <p:nvPicPr>
          <p:cNvPr id="9" name="Picture 8">
            <a:extLst>
              <a:ext uri="{FF2B5EF4-FFF2-40B4-BE49-F238E27FC236}">
                <a16:creationId xmlns:a16="http://schemas.microsoft.com/office/drawing/2014/main" id="{B5541DD8-2941-37A4-1F47-0ACA8C0C230B}"/>
              </a:ext>
            </a:extLst>
          </p:cNvPr>
          <p:cNvPicPr>
            <a:picLocks noChangeAspect="1"/>
          </p:cNvPicPr>
          <p:nvPr/>
        </p:nvPicPr>
        <p:blipFill>
          <a:blip r:embed="rId3"/>
          <a:stretch>
            <a:fillRect/>
          </a:stretch>
        </p:blipFill>
        <p:spPr>
          <a:xfrm>
            <a:off x="4465003" y="1118681"/>
            <a:ext cx="4000605" cy="4694815"/>
          </a:xfrm>
          <a:prstGeom prst="rect">
            <a:avLst/>
          </a:prstGeom>
        </p:spPr>
      </p:pic>
      <p:pic>
        <p:nvPicPr>
          <p:cNvPr id="3" name="Picture 2">
            <a:extLst>
              <a:ext uri="{FF2B5EF4-FFF2-40B4-BE49-F238E27FC236}">
                <a16:creationId xmlns:a16="http://schemas.microsoft.com/office/drawing/2014/main" id="{70F733CF-975C-E6BE-6DCF-836D2A967D90}"/>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0889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COMPARISON TABLE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E8504E3F-F3B4-8A09-EAC4-45624B7DB588}"/>
              </a:ext>
            </a:extLst>
          </p:cNvPr>
          <p:cNvGraphicFramePr>
            <a:graphicFrameLocks noGrp="1"/>
          </p:cNvGraphicFramePr>
          <p:nvPr>
            <p:ph idx="1"/>
            <p:extLst>
              <p:ext uri="{D42A27DB-BD31-4B8C-83A1-F6EECF244321}">
                <p14:modId xmlns:p14="http://schemas.microsoft.com/office/powerpoint/2010/main" val="1158584731"/>
              </p:ext>
            </p:extLst>
          </p:nvPr>
        </p:nvGraphicFramePr>
        <p:xfrm>
          <a:off x="1646339" y="981676"/>
          <a:ext cx="5883275" cy="2500376"/>
        </p:xfrm>
        <a:graphic>
          <a:graphicData uri="http://schemas.openxmlformats.org/drawingml/2006/table">
            <a:tbl>
              <a:tblPr firstRow="1" firstCol="1" bandRow="1">
                <a:tableStyleId>{5C22544A-7EE6-4342-B048-85BDC9FD1C3A}</a:tableStyleId>
              </a:tblPr>
              <a:tblGrid>
                <a:gridCol w="1311275">
                  <a:extLst>
                    <a:ext uri="{9D8B030D-6E8A-4147-A177-3AD203B41FA5}">
                      <a16:colId xmlns:a16="http://schemas.microsoft.com/office/drawing/2014/main" val="1589839517"/>
                    </a:ext>
                  </a:extLst>
                </a:gridCol>
                <a:gridCol w="800100">
                  <a:extLst>
                    <a:ext uri="{9D8B030D-6E8A-4147-A177-3AD203B41FA5}">
                      <a16:colId xmlns:a16="http://schemas.microsoft.com/office/drawing/2014/main" val="1805775080"/>
                    </a:ext>
                  </a:extLst>
                </a:gridCol>
                <a:gridCol w="892810">
                  <a:extLst>
                    <a:ext uri="{9D8B030D-6E8A-4147-A177-3AD203B41FA5}">
                      <a16:colId xmlns:a16="http://schemas.microsoft.com/office/drawing/2014/main" val="1409870773"/>
                    </a:ext>
                  </a:extLst>
                </a:gridCol>
                <a:gridCol w="878840">
                  <a:extLst>
                    <a:ext uri="{9D8B030D-6E8A-4147-A177-3AD203B41FA5}">
                      <a16:colId xmlns:a16="http://schemas.microsoft.com/office/drawing/2014/main" val="1804594101"/>
                    </a:ext>
                  </a:extLst>
                </a:gridCol>
                <a:gridCol w="914400">
                  <a:extLst>
                    <a:ext uri="{9D8B030D-6E8A-4147-A177-3AD203B41FA5}">
                      <a16:colId xmlns:a16="http://schemas.microsoft.com/office/drawing/2014/main" val="1228304358"/>
                    </a:ext>
                  </a:extLst>
                </a:gridCol>
                <a:gridCol w="1085850">
                  <a:extLst>
                    <a:ext uri="{9D8B030D-6E8A-4147-A177-3AD203B41FA5}">
                      <a16:colId xmlns:a16="http://schemas.microsoft.com/office/drawing/2014/main" val="2975817601"/>
                    </a:ext>
                  </a:extLst>
                </a:gridCol>
              </a:tblGrid>
              <a:tr h="335280">
                <a:tc>
                  <a:txBody>
                    <a:bodyPr/>
                    <a:lstStyle/>
                    <a:p>
                      <a:pPr marL="0" marR="0" algn="ctr">
                        <a:lnSpc>
                          <a:spcPct val="107000"/>
                        </a:lnSpc>
                        <a:spcBef>
                          <a:spcPts val="0"/>
                        </a:spcBef>
                        <a:spcAft>
                          <a:spcPts val="0"/>
                        </a:spcAft>
                      </a:pPr>
                      <a:r>
                        <a:rPr lang="en-US" sz="1100" dirty="0">
                          <a:effectLst/>
                        </a:rPr>
                        <a:t>Regression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Squared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R-squared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Mean Absolute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Root 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Predicted Change Prediction (Delta)</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32384135"/>
                  </a:ext>
                </a:extLst>
              </a:tr>
              <a:tr h="182880">
                <a:tc>
                  <a:txBody>
                    <a:bodyPr/>
                    <a:lstStyle/>
                    <a:p>
                      <a:pPr marL="0" marR="0" algn="ctr">
                        <a:lnSpc>
                          <a:spcPct val="107000"/>
                        </a:lnSpc>
                        <a:spcBef>
                          <a:spcPts val="0"/>
                        </a:spcBef>
                        <a:spcAft>
                          <a:spcPts val="0"/>
                        </a:spcAft>
                      </a:pPr>
                      <a:r>
                        <a:rPr lang="en-US" sz="1000">
                          <a:effectLst/>
                        </a:rPr>
                        <a:t>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2.72E+04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0.000017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77.29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164.91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-9.94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80021791"/>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1.61E+04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0.408726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71.75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126.80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4701690"/>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1.42E+04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0.478842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64.99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119.05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8.42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6686933"/>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2.73E+04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-0.003254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76.81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165.17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-0.39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6476290"/>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1.40E+04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0.484404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64.94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118.41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3.66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54045535"/>
                  </a:ext>
                </a:extLst>
              </a:tr>
              <a:tr h="335280">
                <a:tc>
                  <a:txBody>
                    <a:bodyPr/>
                    <a:lstStyle/>
                    <a:p>
                      <a:pPr marL="0" marR="0" algn="ctr">
                        <a:lnSpc>
                          <a:spcPct val="107000"/>
                        </a:lnSpc>
                        <a:spcBef>
                          <a:spcPts val="0"/>
                        </a:spcBef>
                        <a:spcAft>
                          <a:spcPts val="0"/>
                        </a:spcAft>
                      </a:pPr>
                      <a:r>
                        <a:rPr lang="en-US" sz="1000">
                          <a:effectLst/>
                        </a:rPr>
                        <a:t>Neural Network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2.37E+09</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-87042.17517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1415.69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48653.96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2814603"/>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88EA4939-A83A-4A60-BE7E-37AC05F1228C}"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33</a:t>
            </a:fld>
            <a:endParaRPr lang="en-US" dirty="0"/>
          </a:p>
        </p:txBody>
      </p:sp>
      <p:sp>
        <p:nvSpPr>
          <p:cNvPr id="3" name="Rectangle 2"/>
          <p:cNvSpPr/>
          <p:nvPr/>
        </p:nvSpPr>
        <p:spPr>
          <a:xfrm>
            <a:off x="1558220" y="3673813"/>
            <a:ext cx="6789906" cy="923330"/>
          </a:xfrm>
          <a:prstGeom prst="rect">
            <a:avLst/>
          </a:prstGeom>
        </p:spPr>
        <p:txBody>
          <a:bodyPr wrap="square">
            <a:spAutoFit/>
          </a:bodyPr>
          <a:lstStyle/>
          <a:p>
            <a:r>
              <a:rPr lang="en-US" dirty="0">
                <a:latin typeface="+mj-lt"/>
              </a:rPr>
              <a:t>The </a:t>
            </a:r>
            <a:r>
              <a:rPr lang="en-US" b="1" dirty="0">
                <a:solidFill>
                  <a:srgbClr val="FF0000"/>
                </a:solidFill>
                <a:latin typeface="+mj-lt"/>
              </a:rPr>
              <a:t>Random Forest </a:t>
            </a:r>
            <a:r>
              <a:rPr lang="en-US" b="1" dirty="0" err="1">
                <a:solidFill>
                  <a:srgbClr val="FF0000"/>
                </a:solidFill>
                <a:latin typeface="+mj-lt"/>
              </a:rPr>
              <a:t>Regressor</a:t>
            </a:r>
            <a:r>
              <a:rPr lang="en-US" b="1" dirty="0">
                <a:solidFill>
                  <a:srgbClr val="FF0000"/>
                </a:solidFill>
                <a:latin typeface="+mj-lt"/>
              </a:rPr>
              <a:t> and Gradient Boosting </a:t>
            </a:r>
            <a:r>
              <a:rPr lang="en-US" b="1" dirty="0" err="1">
                <a:solidFill>
                  <a:srgbClr val="FF0000"/>
                </a:solidFill>
                <a:latin typeface="+mj-lt"/>
              </a:rPr>
              <a:t>Regressor</a:t>
            </a:r>
            <a:r>
              <a:rPr lang="en-US" b="1" dirty="0">
                <a:solidFill>
                  <a:srgbClr val="FF0000"/>
                </a:solidFill>
                <a:latin typeface="+mj-lt"/>
              </a:rPr>
              <a:t> </a:t>
            </a:r>
            <a:r>
              <a:rPr lang="en-US" dirty="0">
                <a:latin typeface="+mj-lt"/>
              </a:rPr>
              <a:t>demonstrated relatively better performance in predicting the change in price (delta) compared to other models. </a:t>
            </a:r>
          </a:p>
        </p:txBody>
      </p:sp>
      <p:sp>
        <p:nvSpPr>
          <p:cNvPr id="7" name="Rounded Rectangle 6"/>
          <p:cNvSpPr/>
          <p:nvPr/>
        </p:nvSpPr>
        <p:spPr>
          <a:xfrm>
            <a:off x="1714699" y="2117926"/>
            <a:ext cx="5782962" cy="3212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1714699" y="2799989"/>
            <a:ext cx="5782962" cy="3212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0E96AB59-C514-46BE-ED4E-344840A44DF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0744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CROSS VALIDATION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07E183A1-3B93-2810-B731-5F9B198F6173}"/>
              </a:ext>
            </a:extLst>
          </p:cNvPr>
          <p:cNvGraphicFramePr>
            <a:graphicFrameLocks noGrp="1"/>
          </p:cNvGraphicFramePr>
          <p:nvPr>
            <p:ph idx="1"/>
            <p:extLst>
              <p:ext uri="{D42A27DB-BD31-4B8C-83A1-F6EECF244321}">
                <p14:modId xmlns:p14="http://schemas.microsoft.com/office/powerpoint/2010/main" val="3331811935"/>
              </p:ext>
            </p:extLst>
          </p:nvPr>
        </p:nvGraphicFramePr>
        <p:xfrm>
          <a:off x="2238931" y="1264596"/>
          <a:ext cx="4036979" cy="1287727"/>
        </p:xfrm>
        <a:graphic>
          <a:graphicData uri="http://schemas.openxmlformats.org/drawingml/2006/table">
            <a:tbl>
              <a:tblPr firstRow="1" firstCol="1" bandRow="1">
                <a:tableStyleId>{5C22544A-7EE6-4342-B048-85BDC9FD1C3A}</a:tableStyleId>
              </a:tblPr>
              <a:tblGrid>
                <a:gridCol w="2128536">
                  <a:extLst>
                    <a:ext uri="{9D8B030D-6E8A-4147-A177-3AD203B41FA5}">
                      <a16:colId xmlns:a16="http://schemas.microsoft.com/office/drawing/2014/main" val="2568249773"/>
                    </a:ext>
                  </a:extLst>
                </a:gridCol>
                <a:gridCol w="999109">
                  <a:extLst>
                    <a:ext uri="{9D8B030D-6E8A-4147-A177-3AD203B41FA5}">
                      <a16:colId xmlns:a16="http://schemas.microsoft.com/office/drawing/2014/main" val="3046950343"/>
                    </a:ext>
                  </a:extLst>
                </a:gridCol>
                <a:gridCol w="909334">
                  <a:extLst>
                    <a:ext uri="{9D8B030D-6E8A-4147-A177-3AD203B41FA5}">
                      <a16:colId xmlns:a16="http://schemas.microsoft.com/office/drawing/2014/main" val="595012941"/>
                    </a:ext>
                  </a:extLst>
                </a:gridCol>
              </a:tblGrid>
              <a:tr h="183961">
                <a:tc>
                  <a:txBody>
                    <a:bodyPr/>
                    <a:lstStyle/>
                    <a:p>
                      <a:pPr marL="0" marR="0" algn="ctr">
                        <a:lnSpc>
                          <a:spcPct val="107000"/>
                        </a:lnSpc>
                        <a:spcBef>
                          <a:spcPts val="0"/>
                        </a:spcBef>
                        <a:spcAft>
                          <a:spcPts val="0"/>
                        </a:spcAft>
                      </a:pPr>
                      <a:r>
                        <a:rPr lang="en-US" sz="1200" dirty="0">
                          <a:effectLst/>
                        </a:rPr>
                        <a:t>Regression Model</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Mean MSE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Std MSE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3509887"/>
                  </a:ext>
                </a:extLst>
              </a:tr>
              <a:tr h="183961">
                <a:tc>
                  <a:txBody>
                    <a:bodyPr/>
                    <a:lstStyle/>
                    <a:p>
                      <a:pPr marL="0" marR="0" algn="ctr">
                        <a:lnSpc>
                          <a:spcPct val="107000"/>
                        </a:lnSpc>
                        <a:spcBef>
                          <a:spcPts val="0"/>
                        </a:spcBef>
                        <a:spcAft>
                          <a:spcPts val="0"/>
                        </a:spcAft>
                      </a:pPr>
                      <a:r>
                        <a:rPr lang="en-US" sz="1200" dirty="0">
                          <a:effectLst/>
                        </a:rPr>
                        <a:t>Multiple Linear Regression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26602.32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34442.20</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078793"/>
                  </a:ext>
                </a:extLst>
              </a:tr>
              <a:tr h="183961">
                <a:tc>
                  <a:txBody>
                    <a:bodyPr/>
                    <a:lstStyle/>
                    <a:p>
                      <a:pPr marL="0" marR="0" algn="ctr">
                        <a:lnSpc>
                          <a:spcPct val="107000"/>
                        </a:lnSpc>
                        <a:spcBef>
                          <a:spcPts val="0"/>
                        </a:spcBef>
                        <a:spcAft>
                          <a:spcPts val="0"/>
                        </a:spcAft>
                      </a:pPr>
                      <a:r>
                        <a:rPr lang="en-US" sz="1200" dirty="0">
                          <a:effectLst/>
                        </a:rPr>
                        <a:t>Decision Tree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29497.64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34444.12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546258"/>
                  </a:ext>
                </a:extLst>
              </a:tr>
              <a:tr h="183961">
                <a:tc>
                  <a:txBody>
                    <a:bodyPr/>
                    <a:lstStyle/>
                    <a:p>
                      <a:pPr marL="0" marR="0" algn="ctr">
                        <a:lnSpc>
                          <a:spcPct val="107000"/>
                        </a:lnSpc>
                        <a:spcBef>
                          <a:spcPts val="0"/>
                        </a:spcBef>
                        <a:spcAft>
                          <a:spcPts val="0"/>
                        </a:spcAft>
                      </a:pPr>
                      <a:r>
                        <a:rPr lang="en-US" sz="1200" dirty="0">
                          <a:effectLst/>
                        </a:rPr>
                        <a:t>Random Forest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26945.52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34605.31</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6895246"/>
                  </a:ext>
                </a:extLst>
              </a:tr>
              <a:tr h="183961">
                <a:tc>
                  <a:txBody>
                    <a:bodyPr/>
                    <a:lstStyle/>
                    <a:p>
                      <a:pPr marL="0" marR="0" algn="ctr">
                        <a:lnSpc>
                          <a:spcPct val="107000"/>
                        </a:lnSpc>
                        <a:spcBef>
                          <a:spcPts val="0"/>
                        </a:spcBef>
                        <a:spcAft>
                          <a:spcPts val="0"/>
                        </a:spcAft>
                      </a:pPr>
                      <a:r>
                        <a:rPr lang="en-US" sz="1200" dirty="0">
                          <a:effectLst/>
                        </a:rPr>
                        <a:t>Support Vector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26258.12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34451.38</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44444622"/>
                  </a:ext>
                </a:extLst>
              </a:tr>
              <a:tr h="183961">
                <a:tc>
                  <a:txBody>
                    <a:bodyPr/>
                    <a:lstStyle/>
                    <a:p>
                      <a:pPr marL="0" marR="0" algn="ctr">
                        <a:lnSpc>
                          <a:spcPct val="107000"/>
                        </a:lnSpc>
                        <a:spcBef>
                          <a:spcPts val="0"/>
                        </a:spcBef>
                        <a:spcAft>
                          <a:spcPts val="0"/>
                        </a:spcAft>
                      </a:pPr>
                      <a:r>
                        <a:rPr lang="en-US" sz="1200">
                          <a:effectLst/>
                        </a:rPr>
                        <a:t>Gradient Boosting Regressor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26563.17</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34572.29</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1369710"/>
                  </a:ext>
                </a:extLst>
              </a:tr>
              <a:tr h="183961">
                <a:tc>
                  <a:txBody>
                    <a:bodyPr/>
                    <a:lstStyle/>
                    <a:p>
                      <a:pPr marL="0" marR="0" algn="ctr">
                        <a:lnSpc>
                          <a:spcPct val="107000"/>
                        </a:lnSpc>
                        <a:spcBef>
                          <a:spcPts val="0"/>
                        </a:spcBef>
                        <a:spcAft>
                          <a:spcPts val="0"/>
                        </a:spcAft>
                      </a:pPr>
                      <a:r>
                        <a:rPr lang="en-US" sz="1200">
                          <a:effectLst/>
                        </a:rPr>
                        <a:t>Neural Network Regressor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1.82E+14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3.44E+14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09629618"/>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09FAD80-FA73-4418-B278-AF4E39906B65}"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34</a:t>
            </a:fld>
            <a:endParaRPr lang="en-US" dirty="0"/>
          </a:p>
        </p:txBody>
      </p:sp>
      <p:sp>
        <p:nvSpPr>
          <p:cNvPr id="7" name="TextBox 6">
            <a:extLst>
              <a:ext uri="{FF2B5EF4-FFF2-40B4-BE49-F238E27FC236}">
                <a16:creationId xmlns:a16="http://schemas.microsoft.com/office/drawing/2014/main" id="{549CC62B-BD0C-30B9-27D1-CD529A1618E9}"/>
              </a:ext>
            </a:extLst>
          </p:cNvPr>
          <p:cNvSpPr txBox="1"/>
          <p:nvPr/>
        </p:nvSpPr>
        <p:spPr>
          <a:xfrm>
            <a:off x="1060315" y="3140912"/>
            <a:ext cx="7203872" cy="2031325"/>
          </a:xfrm>
          <a:prstGeom prst="rect">
            <a:avLst/>
          </a:prstGeom>
          <a:noFill/>
        </p:spPr>
        <p:txBody>
          <a:bodyPr wrap="square">
            <a:spAutoFit/>
          </a:bodyPr>
          <a:lstStyle/>
          <a:p>
            <a:r>
              <a:rPr lang="en-US" dirty="0">
                <a:latin typeface="+mj-lt"/>
              </a:rPr>
              <a:t>The </a:t>
            </a:r>
            <a:r>
              <a:rPr lang="en-US" b="1" dirty="0">
                <a:solidFill>
                  <a:srgbClr val="FF0000"/>
                </a:solidFill>
                <a:latin typeface="+mj-lt"/>
              </a:rPr>
              <a:t>Multiple Linear Regression, Support Vector Regressor, and Gradient Boosting Regressor</a:t>
            </a:r>
            <a:r>
              <a:rPr lang="en-US" dirty="0">
                <a:latin typeface="+mj-lt"/>
              </a:rPr>
              <a:t> models showed relatively lower mean squared error (MSE) values, indicating better performance in predicting Bitcoin price changes. However, the Neural Network Regressor had significantly higher MSE values and performed poorly in this task. Further optimization and experimentation may be needed to improve model performance.</a:t>
            </a:r>
          </a:p>
        </p:txBody>
      </p:sp>
      <p:pic>
        <p:nvPicPr>
          <p:cNvPr id="3" name="Picture 2">
            <a:extLst>
              <a:ext uri="{FF2B5EF4-FFF2-40B4-BE49-F238E27FC236}">
                <a16:creationId xmlns:a16="http://schemas.microsoft.com/office/drawing/2014/main" id="{6BC73721-A20B-7285-4A35-05BC96F78C2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62173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1D94B0F4-FE23-5A33-E453-6FDD530A0349}"/>
              </a:ext>
            </a:extLst>
          </p:cNvPr>
          <p:cNvPicPr>
            <a:picLocks noGrp="1" noChangeAspect="1"/>
          </p:cNvPicPr>
          <p:nvPr>
            <p:ph idx="1"/>
          </p:nvPr>
        </p:nvPicPr>
        <p:blipFill>
          <a:blip r:embed="rId2"/>
          <a:stretch>
            <a:fillRect/>
          </a:stretch>
        </p:blipFill>
        <p:spPr>
          <a:xfrm>
            <a:off x="1186774" y="829840"/>
            <a:ext cx="6682903" cy="3829710"/>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70A83429-2815-4E1D-B560-AA56EB6A4585}"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35</a:t>
            </a:fld>
            <a:endParaRPr lang="en-US" dirty="0"/>
          </a:p>
        </p:txBody>
      </p:sp>
      <p:sp>
        <p:nvSpPr>
          <p:cNvPr id="3" name="Rectangle 2"/>
          <p:cNvSpPr/>
          <p:nvPr/>
        </p:nvSpPr>
        <p:spPr>
          <a:xfrm>
            <a:off x="625154" y="4831828"/>
            <a:ext cx="7722972" cy="954107"/>
          </a:xfrm>
          <a:prstGeom prst="rect">
            <a:avLst/>
          </a:prstGeom>
        </p:spPr>
        <p:txBody>
          <a:bodyPr wrap="square">
            <a:spAutoFit/>
          </a:bodyPr>
          <a:lstStyle/>
          <a:p>
            <a:pPr algn="just"/>
            <a:r>
              <a:rPr lang="en-US" sz="1400" dirty="0">
                <a:latin typeface="+mj-lt"/>
              </a:rPr>
              <a:t>After </a:t>
            </a:r>
            <a:r>
              <a:rPr lang="en-US" sz="1400" dirty="0" err="1">
                <a:latin typeface="+mj-lt"/>
              </a:rPr>
              <a:t>hyperparameter</a:t>
            </a:r>
            <a:r>
              <a:rPr lang="en-US" sz="1400" dirty="0">
                <a:latin typeface="+mj-lt"/>
              </a:rPr>
              <a:t> tuning, slight improvements were observed in model performance. However, all models showed limited capability to explain the variance in </a:t>
            </a:r>
            <a:r>
              <a:rPr lang="en-US" sz="1400" dirty="0" err="1">
                <a:latin typeface="+mj-lt"/>
              </a:rPr>
              <a:t>Bitcoin</a:t>
            </a:r>
            <a:r>
              <a:rPr lang="en-US" sz="1400" dirty="0">
                <a:latin typeface="+mj-lt"/>
              </a:rPr>
              <a:t> price changes, as indicated by the low R-squared values. Further refinement and incorporating historical price data may enhance predictive power for future price prediction.</a:t>
            </a:r>
          </a:p>
        </p:txBody>
      </p:sp>
      <p:pic>
        <p:nvPicPr>
          <p:cNvPr id="6" name="Picture 5">
            <a:extLst>
              <a:ext uri="{FF2B5EF4-FFF2-40B4-BE49-F238E27FC236}">
                <a16:creationId xmlns:a16="http://schemas.microsoft.com/office/drawing/2014/main" id="{E280857F-D7CD-30D5-5FBC-52F73288536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4043415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TIME SERIES MODELS FOR </a:t>
            </a:r>
            <a:r>
              <a:rPr lang="en-US" sz="1800" kern="100" dirty="0">
                <a:ea typeface="Calibri" panose="020F0502020204030204" pitchFamily="34" charset="0"/>
                <a:cs typeface="Calibri" panose="020F0502020204030204" pitchFamily="34" charset="0"/>
              </a:rPr>
              <a:t>FIVE </a:t>
            </a:r>
            <a:r>
              <a:rPr lang="en-US" sz="1800" kern="100" dirty="0">
                <a:effectLst/>
                <a:ea typeface="Calibri" panose="020F0502020204030204" pitchFamily="34" charset="0"/>
                <a:cs typeface="Calibri" panose="020F0502020204030204" pitchFamily="34" charset="0"/>
              </a:rPr>
              <a:t>CRYTOCURRENCIES PRICE PREDICTION</a:t>
            </a:r>
            <a:endParaRPr lang="en-US" sz="1800" kern="100" dirty="0">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10DA316-6D50-419F-8C7B-DB32C2FA907E}"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36</a:t>
            </a:fld>
            <a:endParaRPr lang="en-US" dirty="0"/>
          </a:p>
        </p:txBody>
      </p:sp>
      <p:sp>
        <p:nvSpPr>
          <p:cNvPr id="10" name="Content Placeholder 9">
            <a:extLst>
              <a:ext uri="{FF2B5EF4-FFF2-40B4-BE49-F238E27FC236}">
                <a16:creationId xmlns:a16="http://schemas.microsoft.com/office/drawing/2014/main" id="{87F3793D-7CBE-2BC9-B23A-F1CBF47FFBFB}"/>
              </a:ext>
            </a:extLst>
          </p:cNvPr>
          <p:cNvSpPr>
            <a:spLocks noGrp="1"/>
          </p:cNvSpPr>
          <p:nvPr>
            <p:ph idx="1"/>
          </p:nvPr>
        </p:nvSpPr>
        <p:spPr/>
        <p:txBody>
          <a:bodyPr/>
          <a:lstStyle/>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Simple Moving Average (SMA)</a:t>
            </a: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Autoregressive Integrated Moving Average (ARIMA)</a:t>
            </a:r>
          </a:p>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Prophet</a:t>
            </a:r>
          </a:p>
          <a:p>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 Learning Techniques - LSTM model</a:t>
            </a:r>
          </a:p>
          <a:p>
            <a:endParaRPr lang="en-US" dirty="0"/>
          </a:p>
        </p:txBody>
      </p:sp>
      <p:pic>
        <p:nvPicPr>
          <p:cNvPr id="3" name="Picture 2">
            <a:extLst>
              <a:ext uri="{FF2B5EF4-FFF2-40B4-BE49-F238E27FC236}">
                <a16:creationId xmlns:a16="http://schemas.microsoft.com/office/drawing/2014/main" id="{0EDD367A-B40F-CF8F-B94F-B9ADC61304C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19895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Simple Moving Average (SMA)</a:t>
            </a:r>
            <a:endParaRPr lang="en-US" sz="1800" b="1" dirty="0">
              <a:solidFill>
                <a:srgbClr val="000000"/>
              </a:solidFill>
              <a:effectLst/>
              <a:ea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8C5F6AC-B7E2-3C62-3685-62AA051FED75}"/>
              </a:ext>
            </a:extLst>
          </p:cNvPr>
          <p:cNvPicPr>
            <a:picLocks noGrp="1" noChangeAspect="1"/>
          </p:cNvPicPr>
          <p:nvPr>
            <p:ph idx="1"/>
          </p:nvPr>
        </p:nvPicPr>
        <p:blipFill>
          <a:blip r:embed="rId2"/>
          <a:stretch>
            <a:fillRect/>
          </a:stretch>
        </p:blipFill>
        <p:spPr>
          <a:xfrm>
            <a:off x="401332" y="941659"/>
            <a:ext cx="3869111" cy="4446743"/>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ED2B4E58-33A9-4963-9118-81EE9202E523}"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37</a:t>
            </a:fld>
            <a:endParaRPr lang="en-US" dirty="0"/>
          </a:p>
        </p:txBody>
      </p:sp>
      <p:graphicFrame>
        <p:nvGraphicFramePr>
          <p:cNvPr id="8" name="Table 7">
            <a:extLst>
              <a:ext uri="{FF2B5EF4-FFF2-40B4-BE49-F238E27FC236}">
                <a16:creationId xmlns:a16="http://schemas.microsoft.com/office/drawing/2014/main" id="{DF74DF81-0EEE-EE84-1512-E97D843CABDF}"/>
              </a:ext>
            </a:extLst>
          </p:cNvPr>
          <p:cNvGraphicFramePr>
            <a:graphicFrameLocks noGrp="1"/>
          </p:cNvGraphicFramePr>
          <p:nvPr>
            <p:extLst>
              <p:ext uri="{D42A27DB-BD31-4B8C-83A1-F6EECF244321}">
                <p14:modId xmlns:p14="http://schemas.microsoft.com/office/powerpoint/2010/main" val="3662675673"/>
              </p:ext>
            </p:extLst>
          </p:nvPr>
        </p:nvGraphicFramePr>
        <p:xfrm>
          <a:off x="4133240" y="1491479"/>
          <a:ext cx="4572000" cy="2848035"/>
        </p:xfrm>
        <a:graphic>
          <a:graphicData uri="http://schemas.openxmlformats.org/drawingml/2006/table">
            <a:tbl>
              <a:tblPr firstRow="1" firstCol="1" bandRow="1">
                <a:tableStyleId>{5C22544A-7EE6-4342-B048-85BDC9FD1C3A}</a:tableStyleId>
              </a:tblPr>
              <a:tblGrid>
                <a:gridCol w="554237">
                  <a:extLst>
                    <a:ext uri="{9D8B030D-6E8A-4147-A177-3AD203B41FA5}">
                      <a16:colId xmlns:a16="http://schemas.microsoft.com/office/drawing/2014/main" val="2502600508"/>
                    </a:ext>
                  </a:extLst>
                </a:gridCol>
                <a:gridCol w="548504">
                  <a:extLst>
                    <a:ext uri="{9D8B030D-6E8A-4147-A177-3AD203B41FA5}">
                      <a16:colId xmlns:a16="http://schemas.microsoft.com/office/drawing/2014/main" val="1612265203"/>
                    </a:ext>
                  </a:extLst>
                </a:gridCol>
                <a:gridCol w="454700">
                  <a:extLst>
                    <a:ext uri="{9D8B030D-6E8A-4147-A177-3AD203B41FA5}">
                      <a16:colId xmlns:a16="http://schemas.microsoft.com/office/drawing/2014/main" val="3323297452"/>
                    </a:ext>
                  </a:extLst>
                </a:gridCol>
                <a:gridCol w="564449">
                  <a:extLst>
                    <a:ext uri="{9D8B030D-6E8A-4147-A177-3AD203B41FA5}">
                      <a16:colId xmlns:a16="http://schemas.microsoft.com/office/drawing/2014/main" val="3428711405"/>
                    </a:ext>
                  </a:extLst>
                </a:gridCol>
                <a:gridCol w="449894">
                  <a:extLst>
                    <a:ext uri="{9D8B030D-6E8A-4147-A177-3AD203B41FA5}">
                      <a16:colId xmlns:a16="http://schemas.microsoft.com/office/drawing/2014/main" val="2519922353"/>
                    </a:ext>
                  </a:extLst>
                </a:gridCol>
                <a:gridCol w="495803">
                  <a:extLst>
                    <a:ext uri="{9D8B030D-6E8A-4147-A177-3AD203B41FA5}">
                      <a16:colId xmlns:a16="http://schemas.microsoft.com/office/drawing/2014/main" val="4261035605"/>
                    </a:ext>
                  </a:extLst>
                </a:gridCol>
                <a:gridCol w="502974">
                  <a:extLst>
                    <a:ext uri="{9D8B030D-6E8A-4147-A177-3AD203B41FA5}">
                      <a16:colId xmlns:a16="http://schemas.microsoft.com/office/drawing/2014/main" val="512257022"/>
                    </a:ext>
                  </a:extLst>
                </a:gridCol>
                <a:gridCol w="607989">
                  <a:extLst>
                    <a:ext uri="{9D8B030D-6E8A-4147-A177-3AD203B41FA5}">
                      <a16:colId xmlns:a16="http://schemas.microsoft.com/office/drawing/2014/main" val="3724851066"/>
                    </a:ext>
                  </a:extLst>
                </a:gridCol>
                <a:gridCol w="393450">
                  <a:extLst>
                    <a:ext uri="{9D8B030D-6E8A-4147-A177-3AD203B41FA5}">
                      <a16:colId xmlns:a16="http://schemas.microsoft.com/office/drawing/2014/main" val="234645363"/>
                    </a:ext>
                  </a:extLst>
                </a:gridCol>
              </a:tblGrid>
              <a:tr h="959237">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 (30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MAE (30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RMSE (30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 MAPE (30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 (60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MAE (60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RMSE (60 day)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 MAPE (60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35242418"/>
                  </a:ext>
                </a:extLst>
              </a:tr>
              <a:tr h="356793">
                <a:tc>
                  <a:txBody>
                    <a:bodyPr/>
                    <a:lstStyle/>
                    <a:p>
                      <a:pPr marL="0" marR="0" algn="ctr">
                        <a:lnSpc>
                          <a:spcPct val="107000"/>
                        </a:lnSpc>
                        <a:spcBef>
                          <a:spcPts val="0"/>
                        </a:spcBef>
                        <a:spcAft>
                          <a:spcPts val="0"/>
                        </a:spcAft>
                      </a:pPr>
                      <a:r>
                        <a:rPr lang="en-US" sz="1000">
                          <a:effectLst/>
                        </a:rPr>
                        <a:t>BTC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3.53E+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739.6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1880.01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9.79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8.71E+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1216.11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2951.51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77981751"/>
                  </a:ext>
                </a:extLst>
              </a:tr>
              <a:tr h="356793">
                <a:tc>
                  <a:txBody>
                    <a:bodyPr/>
                    <a:lstStyle/>
                    <a:p>
                      <a:pPr marL="0" marR="0" algn="ctr">
                        <a:lnSpc>
                          <a:spcPct val="107000"/>
                        </a:lnSpc>
                        <a:spcBef>
                          <a:spcPts val="0"/>
                        </a:spcBef>
                        <a:spcAft>
                          <a:spcPts val="0"/>
                        </a:spcAft>
                      </a:pPr>
                      <a:r>
                        <a:rPr lang="en-US" sz="10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20026.5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141.515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15.46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40000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89.75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22.34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92000143"/>
                  </a:ext>
                </a:extLst>
              </a:tr>
              <a:tr h="356793">
                <a:tc>
                  <a:txBody>
                    <a:bodyPr/>
                    <a:lstStyle/>
                    <a:p>
                      <a:pPr marL="0" marR="0" algn="ctr">
                        <a:lnSpc>
                          <a:spcPct val="107000"/>
                        </a:lnSpc>
                        <a:spcBef>
                          <a:spcPts val="0"/>
                        </a:spcBef>
                        <a:spcAft>
                          <a:spcPts val="0"/>
                        </a:spcAft>
                      </a:pPr>
                      <a:r>
                        <a:rPr lang="en-US" sz="10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0.022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0.15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14.88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0.037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0.068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88617518"/>
                  </a:ext>
                </a:extLst>
              </a:tr>
              <a:tr h="356793">
                <a:tc>
                  <a:txBody>
                    <a:bodyPr/>
                    <a:lstStyle/>
                    <a:p>
                      <a:pPr marL="0" marR="0" algn="ctr">
                        <a:lnSpc>
                          <a:spcPct val="107000"/>
                        </a:lnSpc>
                        <a:spcBef>
                          <a:spcPts val="0"/>
                        </a:spcBef>
                        <a:spcAft>
                          <a:spcPts val="0"/>
                        </a:spcAft>
                      </a:pPr>
                      <a:r>
                        <a:rPr lang="en-US" sz="10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18.95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12.95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650.76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11.62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25.51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27330092"/>
                  </a:ext>
                </a:extLst>
              </a:tr>
              <a:tr h="356793">
                <a:tc>
                  <a:txBody>
                    <a:bodyPr/>
                    <a:lstStyle/>
                    <a:p>
                      <a:pPr marL="0" marR="0" algn="ctr">
                        <a:lnSpc>
                          <a:spcPct val="107000"/>
                        </a:lnSpc>
                        <a:spcBef>
                          <a:spcPts val="0"/>
                        </a:spcBef>
                        <a:spcAft>
                          <a:spcPts val="0"/>
                        </a:spcAft>
                      </a:pPr>
                      <a:r>
                        <a:rPr lang="en-US" sz="10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2.49E-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0.0049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2.64E-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0.0051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80599201"/>
                  </a:ext>
                </a:extLst>
              </a:tr>
            </a:tbl>
          </a:graphicData>
        </a:graphic>
      </p:graphicFrame>
      <p:sp>
        <p:nvSpPr>
          <p:cNvPr id="3" name="Rectangle 2"/>
          <p:cNvSpPr/>
          <p:nvPr/>
        </p:nvSpPr>
        <p:spPr>
          <a:xfrm>
            <a:off x="1235541" y="5154884"/>
            <a:ext cx="6704871" cy="923330"/>
          </a:xfrm>
          <a:prstGeom prst="rect">
            <a:avLst/>
          </a:prstGeom>
        </p:spPr>
        <p:txBody>
          <a:bodyPr wrap="square">
            <a:spAutoFit/>
          </a:bodyPr>
          <a:lstStyle/>
          <a:p>
            <a:r>
              <a:rPr lang="en-US" dirty="0" err="1">
                <a:latin typeface="+mj-lt"/>
              </a:rPr>
              <a:t>Bitcoin</a:t>
            </a:r>
            <a:r>
              <a:rPr lang="en-US" dirty="0">
                <a:latin typeface="+mj-lt"/>
              </a:rPr>
              <a:t> and </a:t>
            </a:r>
            <a:r>
              <a:rPr lang="en-US" dirty="0" err="1">
                <a:latin typeface="+mj-lt"/>
              </a:rPr>
              <a:t>Ethereum</a:t>
            </a:r>
            <a:r>
              <a:rPr lang="en-US" dirty="0">
                <a:latin typeface="+mj-lt"/>
              </a:rPr>
              <a:t> show higher errors, </a:t>
            </a:r>
            <a:r>
              <a:rPr lang="en-US" b="1" dirty="0">
                <a:solidFill>
                  <a:srgbClr val="FF0000"/>
                </a:solidFill>
                <a:latin typeface="+mj-lt"/>
              </a:rPr>
              <a:t>XRP, </a:t>
            </a:r>
            <a:r>
              <a:rPr lang="en-US" b="1" dirty="0" err="1">
                <a:solidFill>
                  <a:srgbClr val="FF0000"/>
                </a:solidFill>
                <a:latin typeface="+mj-lt"/>
              </a:rPr>
              <a:t>Litecoin</a:t>
            </a:r>
            <a:r>
              <a:rPr lang="en-US" b="1" dirty="0">
                <a:solidFill>
                  <a:srgbClr val="FF0000"/>
                </a:solidFill>
                <a:latin typeface="+mj-lt"/>
              </a:rPr>
              <a:t>, and USD Coin </a:t>
            </a:r>
            <a:r>
              <a:rPr lang="en-US" dirty="0">
                <a:latin typeface="+mj-lt"/>
              </a:rPr>
              <a:t>exhibit relatively better predictive performance with lower errors and higher accuracy.</a:t>
            </a:r>
          </a:p>
        </p:txBody>
      </p:sp>
      <p:sp>
        <p:nvSpPr>
          <p:cNvPr id="9" name="Rounded Rectangle 8"/>
          <p:cNvSpPr/>
          <p:nvPr/>
        </p:nvSpPr>
        <p:spPr>
          <a:xfrm>
            <a:off x="4201519" y="3278016"/>
            <a:ext cx="4503721" cy="106149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9C8FF59D-E81B-5B8C-462A-1C414B382D2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105671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Autoregressive Integrated Moving Average (ARIMA)</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7BB04C49-7371-0358-5578-733D4AC7F3FD}"/>
              </a:ext>
            </a:extLst>
          </p:cNvPr>
          <p:cNvPicPr>
            <a:picLocks noGrp="1" noChangeAspect="1"/>
          </p:cNvPicPr>
          <p:nvPr>
            <p:ph idx="1"/>
          </p:nvPr>
        </p:nvPicPr>
        <p:blipFill>
          <a:blip r:embed="rId2"/>
          <a:stretch>
            <a:fillRect/>
          </a:stretch>
        </p:blipFill>
        <p:spPr>
          <a:xfrm>
            <a:off x="323763" y="865571"/>
            <a:ext cx="4357991" cy="421322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EB65E7C3-6235-4335-A380-1C57153F9CF2}"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38</a:t>
            </a:fld>
            <a:endParaRPr lang="en-US" dirty="0"/>
          </a:p>
        </p:txBody>
      </p:sp>
      <p:graphicFrame>
        <p:nvGraphicFramePr>
          <p:cNvPr id="8" name="Table 7">
            <a:extLst>
              <a:ext uri="{FF2B5EF4-FFF2-40B4-BE49-F238E27FC236}">
                <a16:creationId xmlns:a16="http://schemas.microsoft.com/office/drawing/2014/main" id="{05BC7A8E-5270-DAE2-06CF-83B5680F0EB6}"/>
              </a:ext>
            </a:extLst>
          </p:cNvPr>
          <p:cNvGraphicFramePr>
            <a:graphicFrameLocks noGrp="1"/>
          </p:cNvGraphicFramePr>
          <p:nvPr>
            <p:extLst>
              <p:ext uri="{D42A27DB-BD31-4B8C-83A1-F6EECF244321}">
                <p14:modId xmlns:p14="http://schemas.microsoft.com/office/powerpoint/2010/main" val="2643806343"/>
              </p:ext>
            </p:extLst>
          </p:nvPr>
        </p:nvGraphicFramePr>
        <p:xfrm>
          <a:off x="4711203" y="1079770"/>
          <a:ext cx="4067228" cy="2585975"/>
        </p:xfrm>
        <a:graphic>
          <a:graphicData uri="http://schemas.openxmlformats.org/drawingml/2006/table">
            <a:tbl>
              <a:tblPr firstRow="1" firstCol="1" bandRow="1">
                <a:tableStyleId>{5C22544A-7EE6-4342-B048-85BDC9FD1C3A}</a:tableStyleId>
              </a:tblPr>
              <a:tblGrid>
                <a:gridCol w="793046">
                  <a:extLst>
                    <a:ext uri="{9D8B030D-6E8A-4147-A177-3AD203B41FA5}">
                      <a16:colId xmlns:a16="http://schemas.microsoft.com/office/drawing/2014/main" val="2759921354"/>
                    </a:ext>
                  </a:extLst>
                </a:gridCol>
                <a:gridCol w="769318">
                  <a:extLst>
                    <a:ext uri="{9D8B030D-6E8A-4147-A177-3AD203B41FA5}">
                      <a16:colId xmlns:a16="http://schemas.microsoft.com/office/drawing/2014/main" val="369862254"/>
                    </a:ext>
                  </a:extLst>
                </a:gridCol>
                <a:gridCol w="733763">
                  <a:extLst>
                    <a:ext uri="{9D8B030D-6E8A-4147-A177-3AD203B41FA5}">
                      <a16:colId xmlns:a16="http://schemas.microsoft.com/office/drawing/2014/main" val="2963228646"/>
                    </a:ext>
                  </a:extLst>
                </a:gridCol>
                <a:gridCol w="828600">
                  <a:extLst>
                    <a:ext uri="{9D8B030D-6E8A-4147-A177-3AD203B41FA5}">
                      <a16:colId xmlns:a16="http://schemas.microsoft.com/office/drawing/2014/main" val="1449070442"/>
                    </a:ext>
                  </a:extLst>
                </a:gridCol>
                <a:gridCol w="942501">
                  <a:extLst>
                    <a:ext uri="{9D8B030D-6E8A-4147-A177-3AD203B41FA5}">
                      <a16:colId xmlns:a16="http://schemas.microsoft.com/office/drawing/2014/main" val="1302498106"/>
                    </a:ext>
                  </a:extLst>
                </a:gridCol>
              </a:tblGrid>
              <a:tr h="693746">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Root 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Percentage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49868382"/>
                  </a:ext>
                </a:extLst>
              </a:tr>
              <a:tr h="340846">
                <a:tc>
                  <a:txBody>
                    <a:bodyPr/>
                    <a:lstStyle/>
                    <a:p>
                      <a:pPr marL="0" marR="0" algn="ctr">
                        <a:lnSpc>
                          <a:spcPct val="107000"/>
                        </a:lnSpc>
                        <a:spcBef>
                          <a:spcPts val="0"/>
                        </a:spcBef>
                        <a:spcAft>
                          <a:spcPts val="0"/>
                        </a:spcAft>
                      </a:pPr>
                      <a:r>
                        <a:rPr lang="en-US" sz="1100">
                          <a:effectLst/>
                        </a:rPr>
                        <a:t>Bitcoin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209.93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357706.50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598.08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5774655"/>
                  </a:ext>
                </a:extLst>
              </a:tr>
              <a:tr h="517296">
                <a:tc>
                  <a:txBody>
                    <a:bodyPr/>
                    <a:lstStyle/>
                    <a:p>
                      <a:pPr marL="0" marR="0" algn="ctr">
                        <a:lnSpc>
                          <a:spcPct val="107000"/>
                        </a:lnSpc>
                        <a:spcBef>
                          <a:spcPts val="0"/>
                        </a:spcBef>
                        <a:spcAft>
                          <a:spcPts val="0"/>
                        </a:spcAft>
                      </a:pPr>
                      <a:r>
                        <a:rPr lang="en-US" sz="1100">
                          <a:effectLst/>
                        </a:rPr>
                        <a:t> Ethereum</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2332.79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48.29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32.38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8353766"/>
                  </a:ext>
                </a:extLst>
              </a:tr>
              <a:tr h="340846">
                <a:tc>
                  <a:txBody>
                    <a:bodyPr/>
                    <a:lstStyle/>
                    <a:p>
                      <a:pPr marL="0" marR="0" algn="ctr">
                        <a:lnSpc>
                          <a:spcPct val="107000"/>
                        </a:lnSpc>
                        <a:spcBef>
                          <a:spcPts val="0"/>
                        </a:spcBef>
                        <a:spcAft>
                          <a:spcPts val="0"/>
                        </a:spcAft>
                      </a:pPr>
                      <a:r>
                        <a:rPr lang="en-US" sz="1100">
                          <a:effectLst/>
                        </a:rPr>
                        <a:t> 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0.014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0.043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24.18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8794173"/>
                  </a:ext>
                </a:extLst>
              </a:tr>
              <a:tr h="340846">
                <a:tc>
                  <a:txBody>
                    <a:bodyPr/>
                    <a:lstStyle/>
                    <a:p>
                      <a:pPr marL="0" marR="0" algn="ctr">
                        <a:lnSpc>
                          <a:spcPct val="107000"/>
                        </a:lnSpc>
                        <a:spcBef>
                          <a:spcPts val="0"/>
                        </a:spcBef>
                        <a:spcAft>
                          <a:spcPts val="0"/>
                        </a:spcAft>
                      </a:pPr>
                      <a:r>
                        <a:rPr lang="en-US" sz="1100">
                          <a:effectLst/>
                        </a:rPr>
                        <a:t>Litecoin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2.33458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37.48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6.12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6.05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2704415"/>
                  </a:ext>
                </a:extLst>
              </a:tr>
              <a:tr h="340846">
                <a:tc>
                  <a:txBody>
                    <a:bodyPr/>
                    <a:lstStyle/>
                    <a:p>
                      <a:pPr marL="0" marR="0" algn="ctr">
                        <a:lnSpc>
                          <a:spcPct val="107000"/>
                        </a:lnSpc>
                        <a:spcBef>
                          <a:spcPts val="0"/>
                        </a:spcBef>
                        <a:spcAft>
                          <a:spcPts val="0"/>
                        </a:spcAft>
                      </a:pPr>
                      <a:r>
                        <a:rPr lang="en-US" sz="1100">
                          <a:effectLst/>
                        </a:rPr>
                        <a:t>USDCoin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1.76E-05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0950704"/>
                  </a:ext>
                </a:extLst>
              </a:tr>
            </a:tbl>
          </a:graphicData>
        </a:graphic>
      </p:graphicFrame>
      <p:sp>
        <p:nvSpPr>
          <p:cNvPr id="3" name="Rectangle 2"/>
          <p:cNvSpPr/>
          <p:nvPr/>
        </p:nvSpPr>
        <p:spPr>
          <a:xfrm>
            <a:off x="2469854" y="4721361"/>
            <a:ext cx="6032120" cy="923330"/>
          </a:xfrm>
          <a:prstGeom prst="rect">
            <a:avLst/>
          </a:prstGeom>
        </p:spPr>
        <p:txBody>
          <a:bodyPr wrap="square">
            <a:spAutoFit/>
          </a:bodyPr>
          <a:lstStyle/>
          <a:p>
            <a:r>
              <a:rPr lang="en-US" dirty="0">
                <a:latin typeface="+mj-lt"/>
              </a:rPr>
              <a:t>The ARIMA model performs differently for various </a:t>
            </a:r>
            <a:r>
              <a:rPr lang="en-US" dirty="0" err="1">
                <a:latin typeface="+mj-lt"/>
              </a:rPr>
              <a:t>cryptocurrencies</a:t>
            </a:r>
            <a:r>
              <a:rPr lang="en-US" dirty="0">
                <a:latin typeface="+mj-lt"/>
              </a:rPr>
              <a:t>, with </a:t>
            </a:r>
            <a:r>
              <a:rPr lang="en-US" b="1" dirty="0" err="1">
                <a:solidFill>
                  <a:srgbClr val="FF0000"/>
                </a:solidFill>
                <a:latin typeface="+mj-lt"/>
              </a:rPr>
              <a:t>Ethereum</a:t>
            </a:r>
            <a:r>
              <a:rPr lang="en-US" b="1" dirty="0">
                <a:solidFill>
                  <a:srgbClr val="FF0000"/>
                </a:solidFill>
                <a:latin typeface="+mj-lt"/>
              </a:rPr>
              <a:t> and </a:t>
            </a:r>
            <a:r>
              <a:rPr lang="en-US" b="1" dirty="0" err="1">
                <a:solidFill>
                  <a:srgbClr val="FF0000"/>
                </a:solidFill>
                <a:latin typeface="+mj-lt"/>
              </a:rPr>
              <a:t>USDCoin</a:t>
            </a:r>
            <a:r>
              <a:rPr lang="en-US" b="1" dirty="0">
                <a:solidFill>
                  <a:srgbClr val="FF0000"/>
                </a:solidFill>
                <a:latin typeface="+mj-lt"/>
              </a:rPr>
              <a:t> </a:t>
            </a:r>
            <a:r>
              <a:rPr lang="en-US" dirty="0">
                <a:latin typeface="+mj-lt"/>
              </a:rPr>
              <a:t>showing relatively accurate predictions. </a:t>
            </a:r>
          </a:p>
        </p:txBody>
      </p:sp>
      <p:sp>
        <p:nvSpPr>
          <p:cNvPr id="9" name="Rounded Rectangle 8"/>
          <p:cNvSpPr/>
          <p:nvPr/>
        </p:nvSpPr>
        <p:spPr>
          <a:xfrm>
            <a:off x="4747341" y="2224196"/>
            <a:ext cx="4031090" cy="3799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4711203" y="3285835"/>
            <a:ext cx="4106272" cy="3799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29E69C3-E878-B734-1A8E-E7D9EBCD02A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30704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Prophet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DF7E9C9-E001-47C6-A25D-B7DA0712695D}" type="datetime4">
              <a:rPr lang="en-US" smtClean="0"/>
              <a:t>July 26,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39</a:t>
            </a:fld>
            <a:endParaRPr lang="en-US" dirty="0"/>
          </a:p>
        </p:txBody>
      </p:sp>
      <p:pic>
        <p:nvPicPr>
          <p:cNvPr id="11" name="Content Placeholder 10">
            <a:extLst>
              <a:ext uri="{FF2B5EF4-FFF2-40B4-BE49-F238E27FC236}">
                <a16:creationId xmlns:a16="http://schemas.microsoft.com/office/drawing/2014/main" id="{8C0F033A-68C1-6871-A2C5-3F595BAE59B7}"/>
              </a:ext>
            </a:extLst>
          </p:cNvPr>
          <p:cNvPicPr>
            <a:picLocks noGrp="1" noChangeAspect="1"/>
          </p:cNvPicPr>
          <p:nvPr>
            <p:ph idx="1"/>
          </p:nvPr>
        </p:nvPicPr>
        <p:blipFill>
          <a:blip r:embed="rId2"/>
          <a:stretch>
            <a:fillRect/>
          </a:stretch>
        </p:blipFill>
        <p:spPr>
          <a:xfrm>
            <a:off x="396871" y="945210"/>
            <a:ext cx="4137573" cy="4213225"/>
          </a:xfrm>
        </p:spPr>
      </p:pic>
      <p:graphicFrame>
        <p:nvGraphicFramePr>
          <p:cNvPr id="12" name="Table 11">
            <a:extLst>
              <a:ext uri="{FF2B5EF4-FFF2-40B4-BE49-F238E27FC236}">
                <a16:creationId xmlns:a16="http://schemas.microsoft.com/office/drawing/2014/main" id="{CBEE4B3D-C2C9-A0F7-CABD-A906A24D7170}"/>
              </a:ext>
            </a:extLst>
          </p:cNvPr>
          <p:cNvGraphicFramePr>
            <a:graphicFrameLocks noGrp="1"/>
          </p:cNvGraphicFramePr>
          <p:nvPr>
            <p:extLst>
              <p:ext uri="{D42A27DB-BD31-4B8C-83A1-F6EECF244321}">
                <p14:modId xmlns:p14="http://schemas.microsoft.com/office/powerpoint/2010/main" val="1824073848"/>
              </p:ext>
            </p:extLst>
          </p:nvPr>
        </p:nvGraphicFramePr>
        <p:xfrm>
          <a:off x="4609557" y="1006223"/>
          <a:ext cx="4168875" cy="2743201"/>
        </p:xfrm>
        <a:graphic>
          <a:graphicData uri="http://schemas.openxmlformats.org/drawingml/2006/table">
            <a:tbl>
              <a:tblPr firstRow="1" firstCol="1" bandRow="1">
                <a:tableStyleId>{5C22544A-7EE6-4342-B048-85BDC9FD1C3A}</a:tableStyleId>
              </a:tblPr>
              <a:tblGrid>
                <a:gridCol w="915532">
                  <a:extLst>
                    <a:ext uri="{9D8B030D-6E8A-4147-A177-3AD203B41FA5}">
                      <a16:colId xmlns:a16="http://schemas.microsoft.com/office/drawing/2014/main" val="1377333999"/>
                    </a:ext>
                  </a:extLst>
                </a:gridCol>
                <a:gridCol w="915011">
                  <a:extLst>
                    <a:ext uri="{9D8B030D-6E8A-4147-A177-3AD203B41FA5}">
                      <a16:colId xmlns:a16="http://schemas.microsoft.com/office/drawing/2014/main" val="3128353096"/>
                    </a:ext>
                  </a:extLst>
                </a:gridCol>
                <a:gridCol w="685710">
                  <a:extLst>
                    <a:ext uri="{9D8B030D-6E8A-4147-A177-3AD203B41FA5}">
                      <a16:colId xmlns:a16="http://schemas.microsoft.com/office/drawing/2014/main" val="4068054288"/>
                    </a:ext>
                  </a:extLst>
                </a:gridCol>
                <a:gridCol w="1002236">
                  <a:extLst>
                    <a:ext uri="{9D8B030D-6E8A-4147-A177-3AD203B41FA5}">
                      <a16:colId xmlns:a16="http://schemas.microsoft.com/office/drawing/2014/main" val="3109152865"/>
                    </a:ext>
                  </a:extLst>
                </a:gridCol>
                <a:gridCol w="650386">
                  <a:extLst>
                    <a:ext uri="{9D8B030D-6E8A-4147-A177-3AD203B41FA5}">
                      <a16:colId xmlns:a16="http://schemas.microsoft.com/office/drawing/2014/main" val="3923069375"/>
                    </a:ext>
                  </a:extLst>
                </a:gridCol>
              </a:tblGrid>
              <a:tr h="1001486">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Root 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R2 Score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8542944"/>
                  </a:ext>
                </a:extLst>
              </a:tr>
              <a:tr h="348343">
                <a:tc>
                  <a:txBody>
                    <a:bodyPr/>
                    <a:lstStyle/>
                    <a:p>
                      <a:pPr marL="0" marR="0" algn="ctr">
                        <a:lnSpc>
                          <a:spcPct val="107000"/>
                        </a:lnSpc>
                        <a:spcBef>
                          <a:spcPts val="0"/>
                        </a:spcBef>
                        <a:spcAft>
                          <a:spcPts val="0"/>
                        </a:spcAft>
                      </a:pPr>
                      <a:r>
                        <a:rPr lang="en-US" sz="1100">
                          <a:effectLst/>
                        </a:rPr>
                        <a:t>Bitcoin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2.28E+07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4770.50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2895.87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603526"/>
                  </a:ext>
                </a:extLst>
              </a:tr>
              <a:tr h="348343">
                <a:tc>
                  <a:txBody>
                    <a:bodyPr/>
                    <a:lstStyle/>
                    <a:p>
                      <a:pPr marL="0" marR="0" algn="ctr">
                        <a:lnSpc>
                          <a:spcPct val="107000"/>
                        </a:lnSpc>
                        <a:spcBef>
                          <a:spcPts val="0"/>
                        </a:spcBef>
                        <a:spcAft>
                          <a:spcPts val="0"/>
                        </a:spcAft>
                      </a:pPr>
                      <a:r>
                        <a:rPr lang="en-US" sz="1100" dirty="0">
                          <a:effectLst/>
                        </a:rPr>
                        <a:t> </a:t>
                      </a:r>
                      <a:r>
                        <a:rPr lang="en-US" sz="1100" dirty="0" err="1">
                          <a:effectLst/>
                        </a:rPr>
                        <a:t>Ethereum</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3.17E+04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177.91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108.10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1010958"/>
                  </a:ext>
                </a:extLst>
              </a:tr>
              <a:tr h="348343">
                <a:tc>
                  <a:txBody>
                    <a:bodyPr/>
                    <a:lstStyle/>
                    <a:p>
                      <a:pPr marL="0" marR="0" algn="ctr">
                        <a:lnSpc>
                          <a:spcPct val="107000"/>
                        </a:lnSpc>
                        <a:spcBef>
                          <a:spcPts val="0"/>
                        </a:spcBef>
                        <a:spcAft>
                          <a:spcPts val="0"/>
                        </a:spcAft>
                      </a:pPr>
                      <a:r>
                        <a:rPr lang="en-US" sz="1100">
                          <a:effectLst/>
                        </a:rPr>
                        <a:t> 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3.87E-02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0453861"/>
                  </a:ext>
                </a:extLst>
              </a:tr>
              <a:tr h="348343">
                <a:tc>
                  <a:txBody>
                    <a:bodyPr/>
                    <a:lstStyle/>
                    <a:p>
                      <a:pPr marL="0" marR="0" algn="ctr">
                        <a:lnSpc>
                          <a:spcPct val="107000"/>
                        </a:lnSpc>
                        <a:spcBef>
                          <a:spcPts val="0"/>
                        </a:spcBef>
                        <a:spcAft>
                          <a:spcPts val="0"/>
                        </a:spcAft>
                      </a:pPr>
                      <a:r>
                        <a:rPr lang="en-US" sz="1100">
                          <a:effectLst/>
                        </a:rPr>
                        <a:t>Litecoin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8.69E+02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29.47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19.794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0.78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44003542"/>
                  </a:ext>
                </a:extLst>
              </a:tr>
              <a:tr h="348343">
                <a:tc>
                  <a:txBody>
                    <a:bodyPr/>
                    <a:lstStyle/>
                    <a:p>
                      <a:pPr marL="0" marR="0" algn="ctr">
                        <a:lnSpc>
                          <a:spcPct val="107000"/>
                        </a:lnSpc>
                        <a:spcBef>
                          <a:spcPts val="0"/>
                        </a:spcBef>
                        <a:spcAft>
                          <a:spcPts val="0"/>
                        </a:spcAft>
                      </a:pPr>
                      <a:r>
                        <a:rPr lang="en-US" sz="1100">
                          <a:effectLst/>
                        </a:rPr>
                        <a:t>USDCoin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1.75E-05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0.62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6887463"/>
                  </a:ext>
                </a:extLst>
              </a:tr>
            </a:tbl>
          </a:graphicData>
        </a:graphic>
      </p:graphicFrame>
      <p:sp>
        <p:nvSpPr>
          <p:cNvPr id="3" name="Rectangle 2"/>
          <p:cNvSpPr/>
          <p:nvPr/>
        </p:nvSpPr>
        <p:spPr>
          <a:xfrm>
            <a:off x="1916350" y="5038912"/>
            <a:ext cx="6211650" cy="923330"/>
          </a:xfrm>
          <a:prstGeom prst="rect">
            <a:avLst/>
          </a:prstGeom>
        </p:spPr>
        <p:txBody>
          <a:bodyPr wrap="square">
            <a:spAutoFit/>
          </a:bodyPr>
          <a:lstStyle/>
          <a:p>
            <a:r>
              <a:rPr lang="en-US" dirty="0">
                <a:latin typeface="+mj-lt"/>
              </a:rPr>
              <a:t>The Prophet model shows potential in predicting </a:t>
            </a:r>
            <a:r>
              <a:rPr lang="en-US" dirty="0" err="1">
                <a:latin typeface="+mj-lt"/>
              </a:rPr>
              <a:t>cryptocurrency</a:t>
            </a:r>
            <a:r>
              <a:rPr lang="en-US" dirty="0">
                <a:latin typeface="+mj-lt"/>
              </a:rPr>
              <a:t> prices, with </a:t>
            </a:r>
            <a:r>
              <a:rPr lang="en-US" b="1" dirty="0" err="1">
                <a:solidFill>
                  <a:srgbClr val="FF0000"/>
                </a:solidFill>
                <a:latin typeface="+mj-lt"/>
              </a:rPr>
              <a:t>Ethereum</a:t>
            </a:r>
            <a:r>
              <a:rPr lang="en-US" dirty="0">
                <a:latin typeface="+mj-lt"/>
              </a:rPr>
              <a:t> exhibiting the highest accuracy. </a:t>
            </a:r>
          </a:p>
        </p:txBody>
      </p:sp>
      <p:sp>
        <p:nvSpPr>
          <p:cNvPr id="8" name="Rounded Rectangle 7"/>
          <p:cNvSpPr/>
          <p:nvPr/>
        </p:nvSpPr>
        <p:spPr>
          <a:xfrm>
            <a:off x="4476087" y="2344366"/>
            <a:ext cx="4435813" cy="40738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4352710-4172-3D19-ED7B-9CB44342CCC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679161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DATA SOURCES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365568" y="1602131"/>
            <a:ext cx="8444818" cy="4212639"/>
          </a:xfrm>
        </p:spPr>
        <p:txBody>
          <a:bodyPr/>
          <a:lstStyle/>
          <a:p>
            <a:pPr marL="0" marR="0">
              <a:lnSpc>
                <a:spcPct val="107000"/>
              </a:lnSpc>
              <a:spcBef>
                <a:spcPts val="0"/>
              </a:spcBef>
              <a:spcAft>
                <a:spcPts val="800"/>
              </a:spcAft>
            </a:pPr>
            <a:r>
              <a:rPr lang="en-US" sz="1800" b="1" kern="100" dirty="0">
                <a:effectLst/>
                <a:latin typeface="+mj-lt"/>
                <a:ea typeface="Calibri" panose="020F0502020204030204" pitchFamily="34" charset="0"/>
                <a:cs typeface="Calibri" panose="020F0502020204030204" pitchFamily="34" charset="0"/>
              </a:rPr>
              <a:t>From Kaggle </a:t>
            </a:r>
            <a:r>
              <a:rPr lang="en-US" sz="1800" kern="100" dirty="0">
                <a:solidFill>
                  <a:srgbClr val="FF0000"/>
                </a:solidFill>
                <a:effectLst/>
                <a:latin typeface="+mj-lt"/>
                <a:ea typeface="Calibri" panose="020F0502020204030204" pitchFamily="34" charset="0"/>
                <a:cs typeface="Calibri" panose="020F0502020204030204" pitchFamily="34" charset="0"/>
              </a:rPr>
              <a:t>Tweets </a:t>
            </a:r>
            <a:r>
              <a:rPr lang="en-US" sz="1800" kern="100" dirty="0">
                <a:effectLst/>
                <a:latin typeface="+mj-lt"/>
                <a:ea typeface="Calibri" panose="020F0502020204030204" pitchFamily="34" charset="0"/>
                <a:cs typeface="Calibri" panose="020F0502020204030204" pitchFamily="34" charset="0"/>
              </a:rPr>
              <a:t> </a:t>
            </a:r>
            <a:r>
              <a:rPr lang="en-US" sz="1800" kern="100" dirty="0">
                <a:latin typeface="+mj-lt"/>
                <a:ea typeface="Calibri" panose="020F0502020204030204" pitchFamily="34" charset="0"/>
                <a:cs typeface="Calibri" panose="020F0502020204030204" pitchFamily="34" charset="0"/>
              </a:rPr>
              <a:t>- 1,69,761 rows and 13 columns and </a:t>
            </a:r>
          </a:p>
          <a:p>
            <a:pPr marL="0" marR="0" indent="0">
              <a:lnSpc>
                <a:spcPct val="107000"/>
              </a:lnSpc>
              <a:spcBef>
                <a:spcPts val="0"/>
              </a:spcBef>
              <a:spcAft>
                <a:spcPts val="800"/>
              </a:spcAft>
              <a:buNone/>
            </a:pPr>
            <a:r>
              <a:rPr lang="en-US" sz="1800" kern="100" dirty="0">
                <a:solidFill>
                  <a:srgbClr val="FF0000"/>
                </a:solidFill>
                <a:latin typeface="+mj-lt"/>
                <a:ea typeface="Calibri" panose="020F0502020204030204" pitchFamily="34" charset="0"/>
                <a:cs typeface="Calibri" panose="020F0502020204030204" pitchFamily="34" charset="0"/>
              </a:rPr>
              <a:t>    Historical data </a:t>
            </a:r>
            <a:r>
              <a:rPr lang="en-US" sz="1800" kern="100" dirty="0">
                <a:latin typeface="+mj-lt"/>
                <a:ea typeface="Calibri" panose="020F0502020204030204" pitchFamily="34" charset="0"/>
                <a:cs typeface="Calibri" panose="020F0502020204030204" pitchFamily="34" charset="0"/>
              </a:rPr>
              <a:t>- 12,037 rows and 10 columns</a:t>
            </a:r>
          </a:p>
          <a:p>
            <a:pPr marL="0">
              <a:lnSpc>
                <a:spcPct val="107000"/>
              </a:lnSpc>
              <a:spcBef>
                <a:spcPts val="0"/>
              </a:spcBef>
              <a:spcAft>
                <a:spcPts val="800"/>
              </a:spcAft>
            </a:pPr>
            <a:r>
              <a:rPr lang="en-US" sz="1800" b="1" kern="100" dirty="0">
                <a:latin typeface="+mj-lt"/>
                <a:ea typeface="Calibri" panose="020F0502020204030204" pitchFamily="34" charset="0"/>
                <a:cs typeface="Calibri" panose="020F0502020204030204" pitchFamily="34" charset="0"/>
              </a:rPr>
              <a:t>From </a:t>
            </a:r>
            <a:r>
              <a:rPr lang="en-US" sz="1800" b="1" kern="100" dirty="0" err="1">
                <a:latin typeface="+mj-lt"/>
                <a:ea typeface="Calibri" panose="020F0502020204030204" pitchFamily="34" charset="0"/>
                <a:cs typeface="Calibri" panose="020F0502020204030204" pitchFamily="34" charset="0"/>
              </a:rPr>
              <a:t>CryptoCompare</a:t>
            </a:r>
            <a:r>
              <a:rPr lang="en-US" sz="1800" b="1" kern="100" dirty="0">
                <a:latin typeface="+mj-lt"/>
                <a:ea typeface="Calibri" panose="020F0502020204030204" pitchFamily="34" charset="0"/>
                <a:cs typeface="Calibri" panose="020F0502020204030204" pitchFamily="34" charset="0"/>
              </a:rPr>
              <a:t> API </a:t>
            </a:r>
            <a:r>
              <a:rPr lang="en-US" sz="1800" kern="100" dirty="0">
                <a:latin typeface="+mj-lt"/>
                <a:ea typeface="Calibri" panose="020F0502020204030204" pitchFamily="34" charset="0"/>
                <a:cs typeface="Calibri" panose="020F0502020204030204" pitchFamily="34" charset="0"/>
              </a:rPr>
              <a:t>for live data- </a:t>
            </a:r>
            <a:r>
              <a:rPr lang="en-US" sz="1800" kern="100" dirty="0">
                <a:solidFill>
                  <a:srgbClr val="FF0000"/>
                </a:solidFill>
                <a:latin typeface="+mj-lt"/>
                <a:ea typeface="Calibri" panose="020F0502020204030204" pitchFamily="34" charset="0"/>
                <a:cs typeface="Calibri" panose="020F0502020204030204" pitchFamily="34" charset="0"/>
              </a:rPr>
              <a:t>Bitcoin price </a:t>
            </a:r>
            <a:r>
              <a:rPr lang="en-US" sz="1800" kern="100" dirty="0">
                <a:latin typeface="+mj-lt"/>
                <a:ea typeface="Calibri" panose="020F0502020204030204" pitchFamily="34" charset="0"/>
                <a:cs typeface="Calibri" panose="020F0502020204030204" pitchFamily="34" charset="0"/>
              </a:rPr>
              <a:t>data </a:t>
            </a:r>
          </a:p>
          <a:p>
            <a:pPr marL="0" indent="0">
              <a:lnSpc>
                <a:spcPct val="107000"/>
              </a:lnSpc>
              <a:spcBef>
                <a:spcPts val="0"/>
              </a:spcBef>
              <a:spcAft>
                <a:spcPts val="800"/>
              </a:spcAft>
              <a:buNone/>
            </a:pPr>
            <a:endParaRPr lang="en-US" sz="1800" kern="100" dirty="0">
              <a:latin typeface="+mj-lt"/>
              <a:ea typeface="Calibri" panose="020F0502020204030204" pitchFamily="34" charset="0"/>
              <a:cs typeface="Calibri" panose="020F0502020204030204" pitchFamily="34" charset="0"/>
            </a:endParaRPr>
          </a:p>
          <a:p>
            <a:pPr marL="0" indent="0">
              <a:lnSpc>
                <a:spcPct val="107000"/>
              </a:lnSpc>
              <a:spcBef>
                <a:spcPts val="0"/>
              </a:spcBef>
              <a:spcAft>
                <a:spcPts val="800"/>
              </a:spcAft>
              <a:buNone/>
            </a:pPr>
            <a:r>
              <a:rPr lang="en-US" sz="1800" kern="100" dirty="0">
                <a:effectLst/>
                <a:latin typeface="+mj-lt"/>
                <a:ea typeface="Calibri" panose="020F0502020204030204" pitchFamily="34" charset="0"/>
                <a:cs typeface="Calibri" panose="020F0502020204030204" pitchFamily="34" charset="0"/>
              </a:rPr>
              <a:t>To predict sentiment,  price and change in price based one sentiments  (tweets) and to predict price based on historical data.</a:t>
            </a:r>
            <a:endParaRPr lang="en-US" sz="1800" kern="100" dirty="0">
              <a:effectLst/>
              <a:latin typeface="+mj-lt"/>
              <a:ea typeface="Calibri" panose="020F0502020204030204" pitchFamily="34"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9A227638-4778-4FFA-82AF-64D03D7C127F}"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10" name="Picture 9" descr="A white bird on a blue background&#10;&#10;Description automatically generated">
            <a:extLst>
              <a:ext uri="{FF2B5EF4-FFF2-40B4-BE49-F238E27FC236}">
                <a16:creationId xmlns:a16="http://schemas.microsoft.com/office/drawing/2014/main" id="{C77BA422-866A-BBB9-5F0F-7B60A3EDD17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23947" y="459595"/>
            <a:ext cx="1723942" cy="972287"/>
          </a:xfrm>
          <a:prstGeom prst="rect">
            <a:avLst/>
          </a:prstGeom>
        </p:spPr>
      </p:pic>
      <p:pic>
        <p:nvPicPr>
          <p:cNvPr id="16" name="Picture 15" descr="A person in a hoodie using a computer&#10;&#10;Description automatically generated">
            <a:extLst>
              <a:ext uri="{FF2B5EF4-FFF2-40B4-BE49-F238E27FC236}">
                <a16:creationId xmlns:a16="http://schemas.microsoft.com/office/drawing/2014/main" id="{146B487C-2BDC-7B01-2018-53BC8518322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5569" y="3869394"/>
            <a:ext cx="8282320" cy="1953807"/>
          </a:xfrm>
          <a:prstGeom prst="rect">
            <a:avLst/>
          </a:prstGeom>
        </p:spPr>
      </p:pic>
      <p:pic>
        <p:nvPicPr>
          <p:cNvPr id="6" name="Picture 5">
            <a:extLst>
              <a:ext uri="{FF2B5EF4-FFF2-40B4-BE49-F238E27FC236}">
                <a16:creationId xmlns:a16="http://schemas.microsoft.com/office/drawing/2014/main" id="{9910F249-C4EC-1329-726A-404C8589C83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2111374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Deep Learning Techniques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LSTM model without any dropout layers </a:t>
            </a:r>
            <a:endParaRPr lang="en-US" dirty="0"/>
          </a:p>
        </p:txBody>
      </p:sp>
      <p:pic>
        <p:nvPicPr>
          <p:cNvPr id="7" name="Content Placeholder 6">
            <a:extLst>
              <a:ext uri="{FF2B5EF4-FFF2-40B4-BE49-F238E27FC236}">
                <a16:creationId xmlns:a16="http://schemas.microsoft.com/office/drawing/2014/main" id="{CDDFA7B2-9B6E-AEC0-3720-936656D9667C}"/>
              </a:ext>
            </a:extLst>
          </p:cNvPr>
          <p:cNvPicPr>
            <a:picLocks noGrp="1" noChangeAspect="1"/>
          </p:cNvPicPr>
          <p:nvPr>
            <p:ph idx="1"/>
          </p:nvPr>
        </p:nvPicPr>
        <p:blipFill>
          <a:blip r:embed="rId2"/>
          <a:stretch>
            <a:fillRect/>
          </a:stretch>
        </p:blipFill>
        <p:spPr>
          <a:xfrm>
            <a:off x="165807" y="1263571"/>
            <a:ext cx="3978613" cy="421322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E23009E-25E4-4F0F-938E-F8C1C239621B}"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40</a:t>
            </a:fld>
            <a:endParaRPr lang="en-US" dirty="0"/>
          </a:p>
        </p:txBody>
      </p:sp>
      <p:graphicFrame>
        <p:nvGraphicFramePr>
          <p:cNvPr id="8" name="Table 7">
            <a:extLst>
              <a:ext uri="{FF2B5EF4-FFF2-40B4-BE49-F238E27FC236}">
                <a16:creationId xmlns:a16="http://schemas.microsoft.com/office/drawing/2014/main" id="{9315B92A-D6A8-E8FF-783A-BCB479328862}"/>
              </a:ext>
            </a:extLst>
          </p:cNvPr>
          <p:cNvGraphicFramePr>
            <a:graphicFrameLocks noGrp="1"/>
          </p:cNvGraphicFramePr>
          <p:nvPr>
            <p:extLst>
              <p:ext uri="{D42A27DB-BD31-4B8C-83A1-F6EECF244321}">
                <p14:modId xmlns:p14="http://schemas.microsoft.com/office/powerpoint/2010/main" val="719845328"/>
              </p:ext>
            </p:extLst>
          </p:nvPr>
        </p:nvGraphicFramePr>
        <p:xfrm>
          <a:off x="4344180" y="1391055"/>
          <a:ext cx="4466206" cy="2743200"/>
        </p:xfrm>
        <a:graphic>
          <a:graphicData uri="http://schemas.openxmlformats.org/drawingml/2006/table">
            <a:tbl>
              <a:tblPr firstRow="1" firstCol="1" bandRow="1">
                <a:tableStyleId>{5C22544A-7EE6-4342-B048-85BDC9FD1C3A}</a:tableStyleId>
              </a:tblPr>
              <a:tblGrid>
                <a:gridCol w="641790">
                  <a:extLst>
                    <a:ext uri="{9D8B030D-6E8A-4147-A177-3AD203B41FA5}">
                      <a16:colId xmlns:a16="http://schemas.microsoft.com/office/drawing/2014/main" val="2108506358"/>
                    </a:ext>
                  </a:extLst>
                </a:gridCol>
                <a:gridCol w="982228">
                  <a:extLst>
                    <a:ext uri="{9D8B030D-6E8A-4147-A177-3AD203B41FA5}">
                      <a16:colId xmlns:a16="http://schemas.microsoft.com/office/drawing/2014/main" val="4201212632"/>
                    </a:ext>
                  </a:extLst>
                </a:gridCol>
                <a:gridCol w="626954">
                  <a:extLst>
                    <a:ext uri="{9D8B030D-6E8A-4147-A177-3AD203B41FA5}">
                      <a16:colId xmlns:a16="http://schemas.microsoft.com/office/drawing/2014/main" val="3062315959"/>
                    </a:ext>
                  </a:extLst>
                </a:gridCol>
                <a:gridCol w="501563">
                  <a:extLst>
                    <a:ext uri="{9D8B030D-6E8A-4147-A177-3AD203B41FA5}">
                      <a16:colId xmlns:a16="http://schemas.microsoft.com/office/drawing/2014/main" val="4034367297"/>
                    </a:ext>
                  </a:extLst>
                </a:gridCol>
                <a:gridCol w="637404">
                  <a:extLst>
                    <a:ext uri="{9D8B030D-6E8A-4147-A177-3AD203B41FA5}">
                      <a16:colId xmlns:a16="http://schemas.microsoft.com/office/drawing/2014/main" val="2930138562"/>
                    </a:ext>
                  </a:extLst>
                </a:gridCol>
                <a:gridCol w="626953">
                  <a:extLst>
                    <a:ext uri="{9D8B030D-6E8A-4147-A177-3AD203B41FA5}">
                      <a16:colId xmlns:a16="http://schemas.microsoft.com/office/drawing/2014/main" val="4287063558"/>
                    </a:ext>
                  </a:extLst>
                </a:gridCol>
                <a:gridCol w="449314">
                  <a:extLst>
                    <a:ext uri="{9D8B030D-6E8A-4147-A177-3AD203B41FA5}">
                      <a16:colId xmlns:a16="http://schemas.microsoft.com/office/drawing/2014/main" val="2753399249"/>
                    </a:ext>
                  </a:extLst>
                </a:gridCol>
              </a:tblGrid>
              <a:tr h="457200">
                <a:tc>
                  <a:txBody>
                    <a:bodyPr/>
                    <a:lstStyle/>
                    <a:p>
                      <a:pPr marL="0" marR="0" algn="ctr">
                        <a:lnSpc>
                          <a:spcPct val="107000"/>
                        </a:lnSpc>
                        <a:spcBef>
                          <a:spcPts val="0"/>
                        </a:spcBef>
                        <a:spcAft>
                          <a:spcPts val="0"/>
                        </a:spcAft>
                      </a:pPr>
                      <a:r>
                        <a:rPr lang="en-CA" sz="1100" dirty="0">
                          <a:effectLst/>
                        </a:rPr>
                        <a:t>Coin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RMSE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MAE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MAPE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Corr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R2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89055769"/>
                  </a:ext>
                </a:extLst>
              </a:tr>
              <a:tr h="457200">
                <a:tc>
                  <a:txBody>
                    <a:bodyPr/>
                    <a:lstStyle/>
                    <a:p>
                      <a:pPr marL="0" marR="0" algn="ctr">
                        <a:lnSpc>
                          <a:spcPct val="107000"/>
                        </a:lnSpc>
                        <a:spcBef>
                          <a:spcPts val="0"/>
                        </a:spcBef>
                        <a:spcAft>
                          <a:spcPts val="1000"/>
                        </a:spcAft>
                      </a:pPr>
                      <a:r>
                        <a:rPr lang="en-CA" sz="1100" dirty="0">
                          <a:effectLst/>
                        </a:rPr>
                        <a:t>BTC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7.75E+06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2784.63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1422.4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5.64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33683288"/>
                  </a:ext>
                </a:extLst>
              </a:tr>
              <a:tr h="457200">
                <a:tc>
                  <a:txBody>
                    <a:bodyPr/>
                    <a:lstStyle/>
                    <a:p>
                      <a:pPr marL="0" marR="0" algn="ctr">
                        <a:lnSpc>
                          <a:spcPct val="107000"/>
                        </a:lnSpc>
                        <a:spcBef>
                          <a:spcPts val="0"/>
                        </a:spcBef>
                        <a:spcAft>
                          <a:spcPts val="1000"/>
                        </a:spcAft>
                      </a:pPr>
                      <a:r>
                        <a:rPr lang="en-CA" sz="11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6.54E+01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8.08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4.27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31233347"/>
                  </a:ext>
                </a:extLst>
              </a:tr>
              <a:tr h="457200">
                <a:tc>
                  <a:txBody>
                    <a:bodyPr/>
                    <a:lstStyle/>
                    <a:p>
                      <a:pPr marL="0" marR="0" algn="ctr">
                        <a:lnSpc>
                          <a:spcPct val="107000"/>
                        </a:lnSpc>
                        <a:spcBef>
                          <a:spcPts val="0"/>
                        </a:spcBef>
                        <a:spcAft>
                          <a:spcPts val="1000"/>
                        </a:spcAft>
                      </a:pPr>
                      <a:r>
                        <a:rPr lang="en-CA" sz="11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2.10E-03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37324799"/>
                  </a:ext>
                </a:extLst>
              </a:tr>
              <a:tr h="457200">
                <a:tc>
                  <a:txBody>
                    <a:bodyPr/>
                    <a:lstStyle/>
                    <a:p>
                      <a:pPr marL="0" marR="0" algn="ctr">
                        <a:lnSpc>
                          <a:spcPct val="107000"/>
                        </a:lnSpc>
                        <a:spcBef>
                          <a:spcPts val="0"/>
                        </a:spcBef>
                        <a:spcAft>
                          <a:spcPts val="1000"/>
                        </a:spcAft>
                      </a:pPr>
                      <a:r>
                        <a:rPr lang="en-CA" sz="11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1.19E+04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109.02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46.03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76862024"/>
                  </a:ext>
                </a:extLst>
              </a:tr>
              <a:tr h="457200">
                <a:tc>
                  <a:txBody>
                    <a:bodyPr/>
                    <a:lstStyle/>
                    <a:p>
                      <a:pPr marL="0" marR="0" algn="ctr">
                        <a:lnSpc>
                          <a:spcPct val="107000"/>
                        </a:lnSpc>
                        <a:spcBef>
                          <a:spcPts val="0"/>
                        </a:spcBef>
                        <a:spcAft>
                          <a:spcPts val="1000"/>
                        </a:spcAft>
                      </a:pPr>
                      <a:r>
                        <a:rPr lang="en-CA" sz="11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4.60E-06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0.0021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0.20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0.30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-5.80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87439415"/>
                  </a:ext>
                </a:extLst>
              </a:tr>
            </a:tbl>
          </a:graphicData>
        </a:graphic>
      </p:graphicFrame>
      <p:sp>
        <p:nvSpPr>
          <p:cNvPr id="3" name="Rectangle 2"/>
          <p:cNvSpPr/>
          <p:nvPr/>
        </p:nvSpPr>
        <p:spPr>
          <a:xfrm>
            <a:off x="2868091" y="4876631"/>
            <a:ext cx="6198088" cy="1477328"/>
          </a:xfrm>
          <a:prstGeom prst="rect">
            <a:avLst/>
          </a:prstGeom>
        </p:spPr>
        <p:txBody>
          <a:bodyPr wrap="square">
            <a:spAutoFit/>
          </a:bodyPr>
          <a:lstStyle/>
          <a:p>
            <a:r>
              <a:rPr lang="en-US" dirty="0">
                <a:latin typeface="+mj-lt"/>
              </a:rPr>
              <a:t>LSTM models </a:t>
            </a:r>
            <a:r>
              <a:rPr lang="en-US" b="1" dirty="0">
                <a:solidFill>
                  <a:srgbClr val="FF0000"/>
                </a:solidFill>
                <a:latin typeface="+mj-lt"/>
              </a:rPr>
              <a:t>perform well for most </a:t>
            </a:r>
            <a:r>
              <a:rPr lang="en-US" b="1" dirty="0" err="1">
                <a:solidFill>
                  <a:srgbClr val="FF0000"/>
                </a:solidFill>
                <a:latin typeface="+mj-lt"/>
              </a:rPr>
              <a:t>cryptocurrencies</a:t>
            </a:r>
            <a:r>
              <a:rPr lang="en-US" dirty="0">
                <a:latin typeface="+mj-lt"/>
              </a:rPr>
              <a:t>, showing strong positive linear relationships and reasonable accuracy. However, the model for </a:t>
            </a:r>
            <a:r>
              <a:rPr lang="en-US" dirty="0" err="1">
                <a:latin typeface="+mj-lt"/>
              </a:rPr>
              <a:t>USDCoin</a:t>
            </a:r>
            <a:r>
              <a:rPr lang="en-US" dirty="0">
                <a:latin typeface="+mj-lt"/>
              </a:rPr>
              <a:t> falls short, exhibiting weaker performance and lower accuracy compared to other </a:t>
            </a:r>
            <a:r>
              <a:rPr lang="en-US" dirty="0" err="1">
                <a:latin typeface="+mj-lt"/>
              </a:rPr>
              <a:t>cryptocurrencies</a:t>
            </a:r>
            <a:r>
              <a:rPr lang="en-US" dirty="0">
                <a:latin typeface="+mj-lt"/>
              </a:rPr>
              <a:t>.</a:t>
            </a:r>
          </a:p>
        </p:txBody>
      </p:sp>
      <p:pic>
        <p:nvPicPr>
          <p:cNvPr id="6" name="Picture 5">
            <a:extLst>
              <a:ext uri="{FF2B5EF4-FFF2-40B4-BE49-F238E27FC236}">
                <a16:creationId xmlns:a16="http://schemas.microsoft.com/office/drawing/2014/main" id="{EC0F46D7-D0B8-C49E-FE2A-FA8594F58BC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294494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Deep Learning Techniques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LSTM model with dropout layers </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AC5C6B-7681-4056-BCA5-993E45DFA0FA}" type="datetime4">
              <a:rPr lang="en-US" smtClean="0"/>
              <a:t>July 26, 2023</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41</a:t>
            </a:fld>
            <a:endParaRPr lang="en-US" dirty="0"/>
          </a:p>
        </p:txBody>
      </p:sp>
      <p:pic>
        <p:nvPicPr>
          <p:cNvPr id="10" name="Content Placeholder 9">
            <a:extLst>
              <a:ext uri="{FF2B5EF4-FFF2-40B4-BE49-F238E27FC236}">
                <a16:creationId xmlns:a16="http://schemas.microsoft.com/office/drawing/2014/main" id="{F232ACDF-03D5-E2C9-D6BB-C7111594C362}"/>
              </a:ext>
            </a:extLst>
          </p:cNvPr>
          <p:cNvPicPr>
            <a:picLocks noGrp="1" noChangeAspect="1"/>
          </p:cNvPicPr>
          <p:nvPr>
            <p:ph idx="1"/>
          </p:nvPr>
        </p:nvPicPr>
        <p:blipFill>
          <a:blip r:embed="rId2"/>
          <a:stretch>
            <a:fillRect/>
          </a:stretch>
        </p:blipFill>
        <p:spPr>
          <a:xfrm>
            <a:off x="224548" y="1141713"/>
            <a:ext cx="3841614" cy="4213225"/>
          </a:xfrm>
        </p:spPr>
      </p:pic>
      <p:graphicFrame>
        <p:nvGraphicFramePr>
          <p:cNvPr id="11" name="Table 10">
            <a:extLst>
              <a:ext uri="{FF2B5EF4-FFF2-40B4-BE49-F238E27FC236}">
                <a16:creationId xmlns:a16="http://schemas.microsoft.com/office/drawing/2014/main" id="{45FC901A-B045-605E-52FE-30D438880F63}"/>
              </a:ext>
            </a:extLst>
          </p:cNvPr>
          <p:cNvGraphicFramePr>
            <a:graphicFrameLocks noGrp="1"/>
          </p:cNvGraphicFramePr>
          <p:nvPr>
            <p:extLst>
              <p:ext uri="{D42A27DB-BD31-4B8C-83A1-F6EECF244321}">
                <p14:modId xmlns:p14="http://schemas.microsoft.com/office/powerpoint/2010/main" val="1602025985"/>
              </p:ext>
            </p:extLst>
          </p:nvPr>
        </p:nvGraphicFramePr>
        <p:xfrm>
          <a:off x="4138065" y="1261330"/>
          <a:ext cx="4572001" cy="2743198"/>
        </p:xfrm>
        <a:graphic>
          <a:graphicData uri="http://schemas.openxmlformats.org/drawingml/2006/table">
            <a:tbl>
              <a:tblPr firstRow="1" firstCol="1" bandRow="1">
                <a:tableStyleId>{5C22544A-7EE6-4342-B048-85BDC9FD1C3A}</a:tableStyleId>
              </a:tblPr>
              <a:tblGrid>
                <a:gridCol w="634266">
                  <a:extLst>
                    <a:ext uri="{9D8B030D-6E8A-4147-A177-3AD203B41FA5}">
                      <a16:colId xmlns:a16="http://schemas.microsoft.com/office/drawing/2014/main" val="3028089141"/>
                    </a:ext>
                  </a:extLst>
                </a:gridCol>
                <a:gridCol w="778748">
                  <a:extLst>
                    <a:ext uri="{9D8B030D-6E8A-4147-A177-3AD203B41FA5}">
                      <a16:colId xmlns:a16="http://schemas.microsoft.com/office/drawing/2014/main" val="4137814753"/>
                    </a:ext>
                  </a:extLst>
                </a:gridCol>
                <a:gridCol w="587033">
                  <a:extLst>
                    <a:ext uri="{9D8B030D-6E8A-4147-A177-3AD203B41FA5}">
                      <a16:colId xmlns:a16="http://schemas.microsoft.com/office/drawing/2014/main" val="991939597"/>
                    </a:ext>
                  </a:extLst>
                </a:gridCol>
                <a:gridCol w="629514">
                  <a:extLst>
                    <a:ext uri="{9D8B030D-6E8A-4147-A177-3AD203B41FA5}">
                      <a16:colId xmlns:a16="http://schemas.microsoft.com/office/drawing/2014/main" val="3092532623"/>
                    </a:ext>
                  </a:extLst>
                </a:gridCol>
                <a:gridCol w="647480">
                  <a:extLst>
                    <a:ext uri="{9D8B030D-6E8A-4147-A177-3AD203B41FA5}">
                      <a16:colId xmlns:a16="http://schemas.microsoft.com/office/drawing/2014/main" val="2662333467"/>
                    </a:ext>
                  </a:extLst>
                </a:gridCol>
                <a:gridCol w="647480">
                  <a:extLst>
                    <a:ext uri="{9D8B030D-6E8A-4147-A177-3AD203B41FA5}">
                      <a16:colId xmlns:a16="http://schemas.microsoft.com/office/drawing/2014/main" val="3224631547"/>
                    </a:ext>
                  </a:extLst>
                </a:gridCol>
                <a:gridCol w="647480">
                  <a:extLst>
                    <a:ext uri="{9D8B030D-6E8A-4147-A177-3AD203B41FA5}">
                      <a16:colId xmlns:a16="http://schemas.microsoft.com/office/drawing/2014/main" val="1944490289"/>
                    </a:ext>
                  </a:extLst>
                </a:gridCol>
              </a:tblGrid>
              <a:tr h="457558">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RMSE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MAE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MAPE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Corr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R2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93922362"/>
                  </a:ext>
                </a:extLst>
              </a:tr>
              <a:tr h="455408">
                <a:tc>
                  <a:txBody>
                    <a:bodyPr/>
                    <a:lstStyle/>
                    <a:p>
                      <a:pPr marL="0" marR="0" algn="ctr">
                        <a:lnSpc>
                          <a:spcPct val="107000"/>
                        </a:lnSpc>
                        <a:spcBef>
                          <a:spcPts val="0"/>
                        </a:spcBef>
                        <a:spcAft>
                          <a:spcPts val="0"/>
                        </a:spcAft>
                      </a:pPr>
                      <a:r>
                        <a:rPr lang="en-US" sz="1100">
                          <a:effectLst/>
                        </a:rPr>
                        <a:t>BTC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44407580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6663.9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4190.13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20.44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18846409"/>
                  </a:ext>
                </a:extLst>
              </a:tr>
              <a:tr h="457558">
                <a:tc>
                  <a:txBody>
                    <a:bodyPr/>
                    <a:lstStyle/>
                    <a:p>
                      <a:pPr marL="0" marR="0" algn="ctr">
                        <a:lnSpc>
                          <a:spcPct val="107000"/>
                        </a:lnSpc>
                        <a:spcBef>
                          <a:spcPts val="0"/>
                        </a:spcBef>
                        <a:spcAft>
                          <a:spcPts val="0"/>
                        </a:spcAft>
                      </a:pPr>
                      <a:r>
                        <a:rPr lang="en-US" sz="11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451.03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21.23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15.17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14.65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71758930"/>
                  </a:ext>
                </a:extLst>
              </a:tr>
              <a:tr h="457558">
                <a:tc>
                  <a:txBody>
                    <a:bodyPr/>
                    <a:lstStyle/>
                    <a:p>
                      <a:pPr marL="0" marR="0" algn="ctr">
                        <a:lnSpc>
                          <a:spcPct val="107000"/>
                        </a:lnSpc>
                        <a:spcBef>
                          <a:spcPts val="0"/>
                        </a:spcBef>
                        <a:spcAft>
                          <a:spcPts val="0"/>
                        </a:spcAft>
                      </a:pPr>
                      <a:r>
                        <a:rPr lang="en-US" sz="11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0.0600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4.57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25072857"/>
                  </a:ext>
                </a:extLst>
              </a:tr>
              <a:tr h="457558">
                <a:tc>
                  <a:txBody>
                    <a:bodyPr/>
                    <a:lstStyle/>
                    <a:p>
                      <a:pPr marL="0" marR="0" algn="ctr">
                        <a:lnSpc>
                          <a:spcPct val="107000"/>
                        </a:lnSpc>
                        <a:spcBef>
                          <a:spcPts val="0"/>
                        </a:spcBef>
                        <a:spcAft>
                          <a:spcPts val="0"/>
                        </a:spcAft>
                      </a:pPr>
                      <a:r>
                        <a:rPr lang="en-US" sz="11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107471.5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327.82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169.38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13.17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67096417"/>
                  </a:ext>
                </a:extLst>
              </a:tr>
              <a:tr h="457558">
                <a:tc>
                  <a:txBody>
                    <a:bodyPr/>
                    <a:lstStyle/>
                    <a:p>
                      <a:pPr marL="0" marR="0" algn="ctr">
                        <a:lnSpc>
                          <a:spcPct val="107000"/>
                        </a:lnSpc>
                        <a:spcBef>
                          <a:spcPts val="0"/>
                        </a:spcBef>
                        <a:spcAft>
                          <a:spcPts val="0"/>
                        </a:spcAft>
                      </a:pPr>
                      <a:r>
                        <a:rPr lang="en-US" sz="11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1.23E-05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0.341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-17.25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61770044"/>
                  </a:ext>
                </a:extLst>
              </a:tr>
            </a:tbl>
          </a:graphicData>
        </a:graphic>
      </p:graphicFrame>
      <p:sp>
        <p:nvSpPr>
          <p:cNvPr id="3" name="Rectangle 2"/>
          <p:cNvSpPr/>
          <p:nvPr/>
        </p:nvSpPr>
        <p:spPr>
          <a:xfrm>
            <a:off x="2547210" y="5171850"/>
            <a:ext cx="6263176" cy="923330"/>
          </a:xfrm>
          <a:prstGeom prst="rect">
            <a:avLst/>
          </a:prstGeom>
        </p:spPr>
        <p:txBody>
          <a:bodyPr wrap="square">
            <a:spAutoFit/>
          </a:bodyPr>
          <a:lstStyle/>
          <a:p>
            <a:r>
              <a:rPr lang="en-US" dirty="0">
                <a:latin typeface="+mj-lt"/>
              </a:rPr>
              <a:t>The LSTM model demonstrated </a:t>
            </a:r>
            <a:r>
              <a:rPr lang="en-US" b="1" dirty="0">
                <a:solidFill>
                  <a:srgbClr val="FF0000"/>
                </a:solidFill>
                <a:latin typeface="+mj-lt"/>
              </a:rPr>
              <a:t>promising accuracy for most </a:t>
            </a:r>
            <a:r>
              <a:rPr lang="en-US" b="1" dirty="0" err="1">
                <a:solidFill>
                  <a:srgbClr val="FF0000"/>
                </a:solidFill>
                <a:latin typeface="+mj-lt"/>
              </a:rPr>
              <a:t>cryptocurrencies</a:t>
            </a:r>
            <a:r>
              <a:rPr lang="en-US" dirty="0">
                <a:latin typeface="+mj-lt"/>
              </a:rPr>
              <a:t>, warranting further investigation, except for USDC, which performed poorly.</a:t>
            </a:r>
          </a:p>
        </p:txBody>
      </p:sp>
      <p:pic>
        <p:nvPicPr>
          <p:cNvPr id="6" name="Picture 5">
            <a:extLst>
              <a:ext uri="{FF2B5EF4-FFF2-40B4-BE49-F238E27FC236}">
                <a16:creationId xmlns:a16="http://schemas.microsoft.com/office/drawing/2014/main" id="{AB546009-70DB-10B3-AD02-1EE82C854DA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304929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6F0C103-173B-1843-E1D9-A1067470BC60}"/>
              </a:ext>
            </a:extLst>
          </p:cNvPr>
          <p:cNvSpPr>
            <a:spLocks noGrp="1"/>
          </p:cNvSpPr>
          <p:nvPr>
            <p:ph type="title"/>
          </p:nvPr>
        </p:nvSpPr>
        <p:spPr/>
        <p:txBody>
          <a:bodyPr/>
          <a:lstStyle/>
          <a:p>
            <a:r>
              <a:rPr lang="en-US" sz="2800" kern="100" dirty="0">
                <a:effectLst/>
                <a:ea typeface="Calibri" panose="020F0502020204030204" pitchFamily="34" charset="0"/>
                <a:cs typeface="Calibri" panose="020F0502020204030204" pitchFamily="34" charset="0"/>
              </a:rPr>
              <a:t>SELF REFLECTION</a:t>
            </a:r>
            <a:endParaRPr lang="en-US" dirty="0"/>
          </a:p>
        </p:txBody>
      </p:sp>
      <p:pic>
        <p:nvPicPr>
          <p:cNvPr id="19" name="Picture Placeholder 18" descr="Isometric Drawing">
            <a:extLst>
              <a:ext uri="{FF2B5EF4-FFF2-40B4-BE49-F238E27FC236}">
                <a16:creationId xmlns:a16="http://schemas.microsoft.com/office/drawing/2014/main" id="{84E88EED-50A7-0C18-7040-00C85517886C}"/>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l="6647" r="6647"/>
          <a:stretch/>
        </p:blipFill>
        <p:spPr/>
      </p:pic>
      <p:sp>
        <p:nvSpPr>
          <p:cNvPr id="23" name="Text Placeholder 22">
            <a:extLst>
              <a:ext uri="{FF2B5EF4-FFF2-40B4-BE49-F238E27FC236}">
                <a16:creationId xmlns:a16="http://schemas.microsoft.com/office/drawing/2014/main" id="{1B596AA3-3B4F-504C-1037-814C3C6E6926}"/>
              </a:ext>
            </a:extLst>
          </p:cNvPr>
          <p:cNvSpPr>
            <a:spLocks noGrp="1"/>
          </p:cNvSpPr>
          <p:nvPr>
            <p:ph type="body" sz="quarter" idx="16"/>
          </p:nvPr>
        </p:nvSpPr>
        <p:spPr>
          <a:xfrm>
            <a:off x="769620" y="2765191"/>
            <a:ext cx="1220543" cy="1751085"/>
          </a:xfrm>
        </p:spPr>
        <p:txBody>
          <a:bodyPr/>
          <a:lstStyle/>
          <a:p>
            <a:r>
              <a:rPr lang="en-US" sz="1100" dirty="0">
                <a:latin typeface="+mj-lt"/>
              </a:rPr>
              <a:t>I gained valuable insights into the </a:t>
            </a:r>
            <a:r>
              <a:rPr lang="en-US" sz="1100" dirty="0">
                <a:solidFill>
                  <a:srgbClr val="FF0000"/>
                </a:solidFill>
                <a:latin typeface="+mj-lt"/>
              </a:rPr>
              <a:t>significance of sentiment analysis in</a:t>
            </a:r>
          </a:p>
          <a:p>
            <a:r>
              <a:rPr lang="en-US" sz="1100" dirty="0">
                <a:solidFill>
                  <a:srgbClr val="FF0000"/>
                </a:solidFill>
                <a:latin typeface="+mj-lt"/>
              </a:rPr>
              <a:t>the cryptocurrency market </a:t>
            </a:r>
            <a:r>
              <a:rPr lang="en-US" sz="1100" dirty="0">
                <a:latin typeface="+mj-lt"/>
              </a:rPr>
              <a:t>and its potential impact on price movements.</a:t>
            </a:r>
            <a:endParaRPr lang="en-US" dirty="0"/>
          </a:p>
        </p:txBody>
      </p:sp>
      <p:sp>
        <p:nvSpPr>
          <p:cNvPr id="24" name="Text Placeholder 23">
            <a:extLst>
              <a:ext uri="{FF2B5EF4-FFF2-40B4-BE49-F238E27FC236}">
                <a16:creationId xmlns:a16="http://schemas.microsoft.com/office/drawing/2014/main" id="{93ECF1FF-4113-6667-61AB-7DC22177632A}"/>
              </a:ext>
            </a:extLst>
          </p:cNvPr>
          <p:cNvSpPr>
            <a:spLocks noGrp="1"/>
          </p:cNvSpPr>
          <p:nvPr>
            <p:ph type="body" sz="quarter" idx="17"/>
          </p:nvPr>
        </p:nvSpPr>
        <p:spPr>
          <a:xfrm>
            <a:off x="2372677" y="2765192"/>
            <a:ext cx="1330643" cy="1411821"/>
          </a:xfrm>
        </p:spPr>
        <p:txBody>
          <a:bodyPr/>
          <a:lstStyle/>
          <a:p>
            <a:r>
              <a:rPr lang="en-US" sz="1100" dirty="0">
                <a:latin typeface="+mj-lt"/>
              </a:rPr>
              <a:t>Utilizing various machine learning algorithms for sentiment prediction and regression models for price forecasts, I gained </a:t>
            </a:r>
            <a:r>
              <a:rPr lang="en-US" sz="1100" dirty="0">
                <a:solidFill>
                  <a:srgbClr val="FF0000"/>
                </a:solidFill>
                <a:latin typeface="+mj-lt"/>
              </a:rPr>
              <a:t>valuable insights into their strengths and limitations</a:t>
            </a:r>
            <a:r>
              <a:rPr lang="en-US" sz="1100" dirty="0">
                <a:latin typeface="+mj-lt"/>
              </a:rPr>
              <a:t>. </a:t>
            </a:r>
          </a:p>
          <a:p>
            <a:endParaRPr lang="en-US" dirty="0"/>
          </a:p>
        </p:txBody>
      </p:sp>
      <p:sp>
        <p:nvSpPr>
          <p:cNvPr id="25" name="Text Placeholder 24">
            <a:extLst>
              <a:ext uri="{FF2B5EF4-FFF2-40B4-BE49-F238E27FC236}">
                <a16:creationId xmlns:a16="http://schemas.microsoft.com/office/drawing/2014/main" id="{0B06565C-3BA6-44B1-C1A9-872F6BC06011}"/>
              </a:ext>
            </a:extLst>
          </p:cNvPr>
          <p:cNvSpPr>
            <a:spLocks noGrp="1"/>
          </p:cNvSpPr>
          <p:nvPr>
            <p:ph type="body" sz="quarter" idx="18"/>
          </p:nvPr>
        </p:nvSpPr>
        <p:spPr>
          <a:xfrm>
            <a:off x="3961924" y="2765192"/>
            <a:ext cx="1220543" cy="1474295"/>
          </a:xfrm>
        </p:spPr>
        <p:txBody>
          <a:bodyPr/>
          <a:lstStyle/>
          <a:p>
            <a:r>
              <a:rPr lang="en-US" sz="1100" dirty="0">
                <a:latin typeface="+mj-lt"/>
              </a:rPr>
              <a:t>I plan to continue </a:t>
            </a:r>
            <a:r>
              <a:rPr lang="en-US" sz="1100" dirty="0">
                <a:solidFill>
                  <a:srgbClr val="FF0000"/>
                </a:solidFill>
                <a:latin typeface="+mj-lt"/>
              </a:rPr>
              <a:t>exploring time series forecasting </a:t>
            </a:r>
            <a:r>
              <a:rPr lang="en-US" sz="1100" dirty="0">
                <a:latin typeface="+mj-lt"/>
              </a:rPr>
              <a:t>and applying my </a:t>
            </a:r>
            <a:r>
              <a:rPr lang="en-US" sz="1100" dirty="0">
                <a:solidFill>
                  <a:srgbClr val="FF0000"/>
                </a:solidFill>
                <a:latin typeface="+mj-lt"/>
              </a:rPr>
              <a:t>knowledge to real-world applications </a:t>
            </a:r>
            <a:r>
              <a:rPr lang="en-US" sz="1100" dirty="0">
                <a:latin typeface="+mj-lt"/>
              </a:rPr>
              <a:t>to contribute to the development of more accurate and efficient results.</a:t>
            </a:r>
          </a:p>
        </p:txBody>
      </p:sp>
      <p:sp>
        <p:nvSpPr>
          <p:cNvPr id="26" name="Text Placeholder 25">
            <a:extLst>
              <a:ext uri="{FF2B5EF4-FFF2-40B4-BE49-F238E27FC236}">
                <a16:creationId xmlns:a16="http://schemas.microsoft.com/office/drawing/2014/main" id="{39193B75-E7E8-6105-DD76-8B58D62A10A2}"/>
              </a:ext>
            </a:extLst>
          </p:cNvPr>
          <p:cNvSpPr>
            <a:spLocks noGrp="1"/>
          </p:cNvSpPr>
          <p:nvPr>
            <p:ph type="body" sz="quarter" idx="19"/>
          </p:nvPr>
        </p:nvSpPr>
        <p:spPr/>
        <p:txBody>
          <a:bodyPr/>
          <a:lstStyle/>
          <a:p>
            <a:pPr lvl="0"/>
            <a:r>
              <a:rPr lang="en-US" sz="1100" dirty="0">
                <a:latin typeface="+mj-lt"/>
              </a:rPr>
              <a:t>Maximize timely deliverables for </a:t>
            </a:r>
            <a:r>
              <a:rPr lang="en-US" sz="1100" dirty="0">
                <a:solidFill>
                  <a:srgbClr val="FF0000"/>
                </a:solidFill>
                <a:latin typeface="+mj-lt"/>
              </a:rPr>
              <a:t>real-time</a:t>
            </a:r>
            <a:r>
              <a:rPr lang="en-US" sz="1100" dirty="0">
                <a:latin typeface="+mj-lt"/>
              </a:rPr>
              <a:t> schemas.​</a:t>
            </a:r>
          </a:p>
        </p:txBody>
      </p:sp>
      <p:sp>
        <p:nvSpPr>
          <p:cNvPr id="27" name="Text Placeholder 26">
            <a:extLst>
              <a:ext uri="{FF2B5EF4-FFF2-40B4-BE49-F238E27FC236}">
                <a16:creationId xmlns:a16="http://schemas.microsoft.com/office/drawing/2014/main" id="{20D3433C-DA36-FC63-7631-990821204AFF}"/>
              </a:ext>
            </a:extLst>
          </p:cNvPr>
          <p:cNvSpPr>
            <a:spLocks noGrp="1"/>
          </p:cNvSpPr>
          <p:nvPr>
            <p:ph type="body" sz="quarter" idx="20"/>
          </p:nvPr>
        </p:nvSpPr>
        <p:spPr/>
        <p:txBody>
          <a:bodyPr/>
          <a:lstStyle/>
          <a:p>
            <a:r>
              <a:rPr lang="en-US" sz="1100" dirty="0">
                <a:latin typeface="+mj-lt"/>
              </a:rPr>
              <a:t>The insights gained and the challenges encountered will serve as a</a:t>
            </a:r>
          </a:p>
          <a:p>
            <a:r>
              <a:rPr lang="en-US" sz="1100" dirty="0">
                <a:solidFill>
                  <a:srgbClr val="FF0000"/>
                </a:solidFill>
                <a:latin typeface="+mj-lt"/>
              </a:rPr>
              <a:t>foundation for refining future projects.</a:t>
            </a:r>
          </a:p>
        </p:txBody>
      </p:sp>
      <p:sp>
        <p:nvSpPr>
          <p:cNvPr id="28" name="Text Placeholder 27">
            <a:extLst>
              <a:ext uri="{FF2B5EF4-FFF2-40B4-BE49-F238E27FC236}">
                <a16:creationId xmlns:a16="http://schemas.microsoft.com/office/drawing/2014/main" id="{B7069DE6-5722-EEC0-032F-2B0321DFEB59}"/>
              </a:ext>
            </a:extLst>
          </p:cNvPr>
          <p:cNvSpPr>
            <a:spLocks noGrp="1"/>
          </p:cNvSpPr>
          <p:nvPr>
            <p:ph type="body" sz="quarter" idx="21"/>
          </p:nvPr>
        </p:nvSpPr>
        <p:spPr/>
        <p:txBody>
          <a:bodyPr/>
          <a:lstStyle/>
          <a:p>
            <a:r>
              <a:rPr lang="en-US" dirty="0"/>
              <a:t> </a:t>
            </a:r>
          </a:p>
        </p:txBody>
      </p:sp>
      <p:sp>
        <p:nvSpPr>
          <p:cNvPr id="33" name="Text Placeholder 32">
            <a:extLst>
              <a:ext uri="{FF2B5EF4-FFF2-40B4-BE49-F238E27FC236}">
                <a16:creationId xmlns:a16="http://schemas.microsoft.com/office/drawing/2014/main" id="{39195712-CDBD-3BBC-007D-7643D1E72D02}"/>
              </a:ext>
            </a:extLst>
          </p:cNvPr>
          <p:cNvSpPr>
            <a:spLocks noGrp="1"/>
          </p:cNvSpPr>
          <p:nvPr>
            <p:ph type="body" sz="quarter" idx="27"/>
          </p:nvPr>
        </p:nvSpPr>
        <p:spPr/>
        <p:txBody>
          <a:bodyPr/>
          <a:lstStyle/>
          <a:p>
            <a:r>
              <a:rPr lang="en-US" dirty="0"/>
              <a:t> </a:t>
            </a:r>
          </a:p>
        </p:txBody>
      </p:sp>
      <p:sp>
        <p:nvSpPr>
          <p:cNvPr id="29" name="Text Placeholder 28">
            <a:extLst>
              <a:ext uri="{FF2B5EF4-FFF2-40B4-BE49-F238E27FC236}">
                <a16:creationId xmlns:a16="http://schemas.microsoft.com/office/drawing/2014/main" id="{F7ADB77F-319A-AA9B-B3FE-D5A5398CE3E9}"/>
              </a:ext>
            </a:extLst>
          </p:cNvPr>
          <p:cNvSpPr>
            <a:spLocks noGrp="1"/>
          </p:cNvSpPr>
          <p:nvPr>
            <p:ph type="body" sz="quarter" idx="22"/>
          </p:nvPr>
        </p:nvSpPr>
        <p:spPr/>
        <p:txBody>
          <a:bodyPr/>
          <a:lstStyle/>
          <a:p>
            <a:r>
              <a:rPr lang="en-US" dirty="0"/>
              <a:t> </a:t>
            </a:r>
          </a:p>
        </p:txBody>
      </p:sp>
      <p:sp>
        <p:nvSpPr>
          <p:cNvPr id="34" name="Text Placeholder 33">
            <a:extLst>
              <a:ext uri="{FF2B5EF4-FFF2-40B4-BE49-F238E27FC236}">
                <a16:creationId xmlns:a16="http://schemas.microsoft.com/office/drawing/2014/main" id="{53E9F5B0-794E-11C3-BF2C-99416EF4AF55}"/>
              </a:ext>
            </a:extLst>
          </p:cNvPr>
          <p:cNvSpPr>
            <a:spLocks noGrp="1"/>
          </p:cNvSpPr>
          <p:nvPr>
            <p:ph type="body" sz="quarter" idx="28"/>
          </p:nvPr>
        </p:nvSpPr>
        <p:spPr/>
        <p:txBody>
          <a:bodyPr/>
          <a:lstStyle/>
          <a:p>
            <a:r>
              <a:rPr lang="en-US" dirty="0"/>
              <a:t> </a:t>
            </a:r>
          </a:p>
        </p:txBody>
      </p:sp>
      <p:sp>
        <p:nvSpPr>
          <p:cNvPr id="30" name="Text Placeholder 29">
            <a:extLst>
              <a:ext uri="{FF2B5EF4-FFF2-40B4-BE49-F238E27FC236}">
                <a16:creationId xmlns:a16="http://schemas.microsoft.com/office/drawing/2014/main" id="{A63C51CA-28A6-9B74-36B1-03B0E5C6B446}"/>
              </a:ext>
            </a:extLst>
          </p:cNvPr>
          <p:cNvSpPr>
            <a:spLocks noGrp="1"/>
          </p:cNvSpPr>
          <p:nvPr>
            <p:ph type="body" sz="quarter" idx="23"/>
          </p:nvPr>
        </p:nvSpPr>
        <p:spPr>
          <a:xfrm>
            <a:off x="3426048" y="5330154"/>
            <a:ext cx="889634" cy="892492"/>
          </a:xfrm>
        </p:spPr>
        <p:txBody>
          <a:bodyPr/>
          <a:lstStyle/>
          <a:p>
            <a:r>
              <a:rPr lang="en-US" dirty="0"/>
              <a:t> </a:t>
            </a:r>
          </a:p>
        </p:txBody>
      </p:sp>
      <p:sp>
        <p:nvSpPr>
          <p:cNvPr id="35" name="Text Placeholder 34">
            <a:extLst>
              <a:ext uri="{FF2B5EF4-FFF2-40B4-BE49-F238E27FC236}">
                <a16:creationId xmlns:a16="http://schemas.microsoft.com/office/drawing/2014/main" id="{B7243FBE-06CF-0FE5-D586-BC0B371AD1F4}"/>
              </a:ext>
            </a:extLst>
          </p:cNvPr>
          <p:cNvSpPr>
            <a:spLocks noGrp="1"/>
          </p:cNvSpPr>
          <p:nvPr>
            <p:ph type="body" sz="quarter" idx="29"/>
          </p:nvPr>
        </p:nvSpPr>
        <p:spPr/>
        <p:txBody>
          <a:bodyPr/>
          <a:lstStyle/>
          <a:p>
            <a:r>
              <a:rPr lang="en-US" dirty="0"/>
              <a:t> </a:t>
            </a:r>
          </a:p>
        </p:txBody>
      </p:sp>
      <p:sp>
        <p:nvSpPr>
          <p:cNvPr id="31" name="Text Placeholder 30">
            <a:extLst>
              <a:ext uri="{FF2B5EF4-FFF2-40B4-BE49-F238E27FC236}">
                <a16:creationId xmlns:a16="http://schemas.microsoft.com/office/drawing/2014/main" id="{47177E0E-257C-863E-39AB-A948BB86BDF3}"/>
              </a:ext>
            </a:extLst>
          </p:cNvPr>
          <p:cNvSpPr>
            <a:spLocks noGrp="1"/>
          </p:cNvSpPr>
          <p:nvPr>
            <p:ph type="body" sz="quarter" idx="24"/>
          </p:nvPr>
        </p:nvSpPr>
        <p:spPr/>
        <p:txBody>
          <a:bodyPr/>
          <a:lstStyle/>
          <a:p>
            <a:r>
              <a:rPr lang="en-US" dirty="0"/>
              <a:t> </a:t>
            </a:r>
          </a:p>
        </p:txBody>
      </p:sp>
      <p:sp>
        <p:nvSpPr>
          <p:cNvPr id="36" name="Text Placeholder 35">
            <a:extLst>
              <a:ext uri="{FF2B5EF4-FFF2-40B4-BE49-F238E27FC236}">
                <a16:creationId xmlns:a16="http://schemas.microsoft.com/office/drawing/2014/main" id="{50479768-E242-E006-79CF-32E6445AE59E}"/>
              </a:ext>
            </a:extLst>
          </p:cNvPr>
          <p:cNvSpPr>
            <a:spLocks noGrp="1"/>
          </p:cNvSpPr>
          <p:nvPr>
            <p:ph type="body" sz="quarter" idx="30"/>
          </p:nvPr>
        </p:nvSpPr>
        <p:spPr/>
        <p:txBody>
          <a:bodyPr/>
          <a:lstStyle/>
          <a:p>
            <a:r>
              <a:rPr lang="en-US" dirty="0"/>
              <a:t> </a:t>
            </a:r>
          </a:p>
        </p:txBody>
      </p:sp>
      <p:sp>
        <p:nvSpPr>
          <p:cNvPr id="32" name="Text Placeholder 31">
            <a:extLst>
              <a:ext uri="{FF2B5EF4-FFF2-40B4-BE49-F238E27FC236}">
                <a16:creationId xmlns:a16="http://schemas.microsoft.com/office/drawing/2014/main" id="{40804F71-6A9C-6DBE-3584-A0FC151153F9}"/>
              </a:ext>
            </a:extLst>
          </p:cNvPr>
          <p:cNvSpPr>
            <a:spLocks noGrp="1"/>
          </p:cNvSpPr>
          <p:nvPr>
            <p:ph type="body" sz="quarter" idx="25"/>
          </p:nvPr>
        </p:nvSpPr>
        <p:spPr/>
        <p:txBody>
          <a:bodyPr/>
          <a:lstStyle/>
          <a:p>
            <a:r>
              <a:rPr lang="en-US" dirty="0"/>
              <a:t> </a:t>
            </a:r>
          </a:p>
        </p:txBody>
      </p:sp>
      <p:sp>
        <p:nvSpPr>
          <p:cNvPr id="3" name="Text Placeholder 2">
            <a:extLst>
              <a:ext uri="{FF2B5EF4-FFF2-40B4-BE49-F238E27FC236}">
                <a16:creationId xmlns:a16="http://schemas.microsoft.com/office/drawing/2014/main" id="{23788EFA-19EF-5651-C911-273531840C16}"/>
              </a:ext>
            </a:extLst>
          </p:cNvPr>
          <p:cNvSpPr>
            <a:spLocks noGrp="1"/>
          </p:cNvSpPr>
          <p:nvPr>
            <p:ph type="body" sz="quarter" idx="13"/>
          </p:nvPr>
        </p:nvSpPr>
        <p:spPr/>
        <p:txBody>
          <a:bodyPr/>
          <a:lstStyle/>
          <a:p>
            <a:r>
              <a:rPr lang="en-US" dirty="0"/>
              <a:t> </a:t>
            </a:r>
          </a:p>
        </p:txBody>
      </p:sp>
      <p:pic>
        <p:nvPicPr>
          <p:cNvPr id="4" name="Picture 3">
            <a:extLst>
              <a:ext uri="{FF2B5EF4-FFF2-40B4-BE49-F238E27FC236}">
                <a16:creationId xmlns:a16="http://schemas.microsoft.com/office/drawing/2014/main" id="{C7A79365-555A-4478-EE64-DD9D3CD4512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68525"/>
            <a:ext cx="1982919" cy="846127"/>
          </a:xfrm>
          <a:prstGeom prst="rect">
            <a:avLst/>
          </a:prstGeom>
        </p:spPr>
      </p:pic>
      <p:pic>
        <p:nvPicPr>
          <p:cNvPr id="5" name="Picture 4">
            <a:extLst>
              <a:ext uri="{FF2B5EF4-FFF2-40B4-BE49-F238E27FC236}">
                <a16:creationId xmlns:a16="http://schemas.microsoft.com/office/drawing/2014/main" id="{F249CC5F-4419-1399-D11D-223C0C208D45}"/>
              </a:ext>
            </a:extLst>
          </p:cNvPr>
          <p:cNvPicPr>
            <a:picLocks noChangeAspect="1"/>
          </p:cNvPicPr>
          <p:nvPr/>
        </p:nvPicPr>
        <p:blipFill>
          <a:blip r:embed="rId5"/>
          <a:stretch>
            <a:fillRect/>
          </a:stretch>
        </p:blipFill>
        <p:spPr>
          <a:xfrm>
            <a:off x="7047384" y="6414771"/>
            <a:ext cx="1800225" cy="228600"/>
          </a:xfrm>
          <a:prstGeom prst="rect">
            <a:avLst/>
          </a:prstGeom>
        </p:spPr>
      </p:pic>
    </p:spTree>
    <p:extLst>
      <p:ext uri="{BB962C8B-B14F-4D97-AF65-F5344CB8AC3E}">
        <p14:creationId xmlns:p14="http://schemas.microsoft.com/office/powerpoint/2010/main" val="275715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59D80-41BD-277F-5BD4-0F1C409E9968}"/>
              </a:ext>
            </a:extLst>
          </p:cNvPr>
          <p:cNvSpPr>
            <a:spLocks noGrp="1"/>
          </p:cNvSpPr>
          <p:nvPr>
            <p:ph type="title"/>
          </p:nvPr>
        </p:nvSpPr>
        <p:spPr/>
        <p:txBody>
          <a:bodyPr/>
          <a:lstStyle/>
          <a:p>
            <a:r>
              <a:rPr lang="en-US" sz="2800" kern="100" dirty="0">
                <a:effectLst/>
                <a:ea typeface="Calibri" panose="020F0502020204030204" pitchFamily="34" charset="0"/>
                <a:cs typeface="Calibri" panose="020F0502020204030204" pitchFamily="34" charset="0"/>
              </a:rPr>
              <a:t>LIMITATIONS</a:t>
            </a:r>
            <a:endParaRPr lang="en-US" dirty="0"/>
          </a:p>
        </p:txBody>
      </p:sp>
      <p:sp>
        <p:nvSpPr>
          <p:cNvPr id="4" name="Text Placeholder 3">
            <a:extLst>
              <a:ext uri="{FF2B5EF4-FFF2-40B4-BE49-F238E27FC236}">
                <a16:creationId xmlns:a16="http://schemas.microsoft.com/office/drawing/2014/main" id="{F99F8C0E-6090-4466-F168-3BD4D1DC3B10}"/>
              </a:ext>
            </a:extLst>
          </p:cNvPr>
          <p:cNvSpPr>
            <a:spLocks noGrp="1"/>
          </p:cNvSpPr>
          <p:nvPr>
            <p:ph type="body" sz="quarter" idx="21"/>
          </p:nvPr>
        </p:nvSpPr>
        <p:spPr>
          <a:xfrm>
            <a:off x="1315751" y="2505770"/>
            <a:ext cx="1385902" cy="1390700"/>
          </a:xfrm>
          <a:solidFill>
            <a:schemeClr val="accent4">
              <a:lumMod val="40000"/>
              <a:lumOff val="60000"/>
            </a:schemeClr>
          </a:solidFill>
        </p:spPr>
        <p:txBody>
          <a:bodyPr/>
          <a:lstStyle/>
          <a:p>
            <a:r>
              <a:rPr lang="en-US" dirty="0"/>
              <a:t> </a:t>
            </a:r>
          </a:p>
        </p:txBody>
      </p:sp>
      <p:sp>
        <p:nvSpPr>
          <p:cNvPr id="8" name="Text Placeholder 7">
            <a:extLst>
              <a:ext uri="{FF2B5EF4-FFF2-40B4-BE49-F238E27FC236}">
                <a16:creationId xmlns:a16="http://schemas.microsoft.com/office/drawing/2014/main" id="{C2B0EA54-0D18-80E2-577D-8D9EEBC814BE}"/>
              </a:ext>
            </a:extLst>
          </p:cNvPr>
          <p:cNvSpPr>
            <a:spLocks noGrp="1"/>
          </p:cNvSpPr>
          <p:nvPr>
            <p:ph type="body" sz="quarter" idx="13"/>
          </p:nvPr>
        </p:nvSpPr>
        <p:spPr/>
        <p:txBody>
          <a:bodyPr/>
          <a:lstStyle/>
          <a:p>
            <a:r>
              <a:rPr lang="en-US" dirty="0"/>
              <a:t> </a:t>
            </a:r>
          </a:p>
        </p:txBody>
      </p:sp>
      <p:sp>
        <p:nvSpPr>
          <p:cNvPr id="154" name="Text Placeholder 153">
            <a:extLst>
              <a:ext uri="{FF2B5EF4-FFF2-40B4-BE49-F238E27FC236}">
                <a16:creationId xmlns:a16="http://schemas.microsoft.com/office/drawing/2014/main" id="{83FE843E-1128-0DDC-7060-A4F57DD0709E}"/>
              </a:ext>
            </a:extLst>
          </p:cNvPr>
          <p:cNvSpPr>
            <a:spLocks noGrp="1"/>
          </p:cNvSpPr>
          <p:nvPr>
            <p:ph type="body" sz="quarter" idx="39"/>
          </p:nvPr>
        </p:nvSpPr>
        <p:spPr/>
        <p:txBody>
          <a:bodyPr/>
          <a:lstStyle/>
          <a:p>
            <a:endParaRPr lang="en-US"/>
          </a:p>
        </p:txBody>
      </p:sp>
      <p:sp>
        <p:nvSpPr>
          <p:cNvPr id="12" name="Text Placeholder 11">
            <a:extLst>
              <a:ext uri="{FF2B5EF4-FFF2-40B4-BE49-F238E27FC236}">
                <a16:creationId xmlns:a16="http://schemas.microsoft.com/office/drawing/2014/main" id="{9CC05C9F-32C3-E314-52E5-284520FA0F8E}"/>
              </a:ext>
            </a:extLst>
          </p:cNvPr>
          <p:cNvSpPr>
            <a:spLocks noGrp="1"/>
          </p:cNvSpPr>
          <p:nvPr>
            <p:ph type="body" sz="quarter" idx="30"/>
          </p:nvPr>
        </p:nvSpPr>
        <p:spPr>
          <a:xfrm>
            <a:off x="1335693" y="2663667"/>
            <a:ext cx="1373170" cy="512360"/>
          </a:xfrm>
        </p:spPr>
        <p:txBody>
          <a:bodyPr/>
          <a:lstStyle/>
          <a:p>
            <a:r>
              <a:rPr lang="en-US" sz="1100" dirty="0">
                <a:latin typeface="+mj-lt"/>
              </a:rPr>
              <a:t>Challenges with sentiment analysis calculation</a:t>
            </a:r>
          </a:p>
        </p:txBody>
      </p:sp>
      <p:sp>
        <p:nvSpPr>
          <p:cNvPr id="55" name="Text Placeholder 54">
            <a:extLst>
              <a:ext uri="{FF2B5EF4-FFF2-40B4-BE49-F238E27FC236}">
                <a16:creationId xmlns:a16="http://schemas.microsoft.com/office/drawing/2014/main" id="{888D1055-CAF4-A676-769B-58F077E5A774}"/>
              </a:ext>
            </a:extLst>
          </p:cNvPr>
          <p:cNvSpPr>
            <a:spLocks noGrp="1"/>
          </p:cNvSpPr>
          <p:nvPr>
            <p:ph type="body" sz="quarter" idx="38"/>
          </p:nvPr>
        </p:nvSpPr>
        <p:spPr>
          <a:xfrm>
            <a:off x="1354867" y="4227379"/>
            <a:ext cx="1373171" cy="717279"/>
          </a:xfrm>
        </p:spPr>
        <p:txBody>
          <a:bodyPr/>
          <a:lstStyle/>
          <a:p>
            <a:pPr lvl="0"/>
            <a:r>
              <a:rPr lang="en-US" sz="1100" dirty="0"/>
              <a:t>C</a:t>
            </a:r>
            <a:r>
              <a:rPr lang="en-US" sz="1100" dirty="0">
                <a:effectLst/>
                <a:latin typeface="Calibri" panose="020F0502020204030204" pitchFamily="34" charset="0"/>
                <a:ea typeface="Calibri" panose="020F0502020204030204" pitchFamily="34" charset="0"/>
                <a:cs typeface="Times New Roman" panose="02020603050405020304" pitchFamily="18" charset="0"/>
              </a:rPr>
              <a:t>urrent libraries do not consider sarcasm</a:t>
            </a:r>
            <a:endParaRPr lang="en-US" sz="1100" dirty="0"/>
          </a:p>
        </p:txBody>
      </p:sp>
      <p:sp>
        <p:nvSpPr>
          <p:cNvPr id="5" name="Text Placeholder 4">
            <a:extLst>
              <a:ext uri="{FF2B5EF4-FFF2-40B4-BE49-F238E27FC236}">
                <a16:creationId xmlns:a16="http://schemas.microsoft.com/office/drawing/2014/main" id="{04AC68D2-8530-21F6-E487-465630C5F21B}"/>
              </a:ext>
            </a:extLst>
          </p:cNvPr>
          <p:cNvSpPr>
            <a:spLocks noGrp="1"/>
          </p:cNvSpPr>
          <p:nvPr>
            <p:ph type="body" sz="quarter" idx="22"/>
          </p:nvPr>
        </p:nvSpPr>
        <p:spPr>
          <a:xfrm>
            <a:off x="3157492" y="2524870"/>
            <a:ext cx="1256321" cy="1424867"/>
          </a:xfrm>
          <a:solidFill>
            <a:schemeClr val="accent4">
              <a:lumMod val="40000"/>
              <a:lumOff val="60000"/>
            </a:schemeClr>
          </a:solidFill>
        </p:spPr>
        <p:txBody>
          <a:bodyPr/>
          <a:lstStyle/>
          <a:p>
            <a:r>
              <a:rPr lang="en-US" dirty="0"/>
              <a:t> </a:t>
            </a:r>
          </a:p>
        </p:txBody>
      </p:sp>
      <p:sp>
        <p:nvSpPr>
          <p:cNvPr id="9" name="Text Placeholder 8">
            <a:extLst>
              <a:ext uri="{FF2B5EF4-FFF2-40B4-BE49-F238E27FC236}">
                <a16:creationId xmlns:a16="http://schemas.microsoft.com/office/drawing/2014/main" id="{C5C7ACCA-F063-268B-17CF-1366953438B7}"/>
              </a:ext>
            </a:extLst>
          </p:cNvPr>
          <p:cNvSpPr>
            <a:spLocks noGrp="1"/>
          </p:cNvSpPr>
          <p:nvPr>
            <p:ph type="body" sz="quarter" idx="27"/>
          </p:nvPr>
        </p:nvSpPr>
        <p:spPr/>
        <p:txBody>
          <a:bodyPr/>
          <a:lstStyle/>
          <a:p>
            <a:r>
              <a:rPr lang="en-US" dirty="0"/>
              <a:t> </a:t>
            </a:r>
          </a:p>
        </p:txBody>
      </p:sp>
      <p:sp>
        <p:nvSpPr>
          <p:cNvPr id="155" name="Text Placeholder 154">
            <a:extLst>
              <a:ext uri="{FF2B5EF4-FFF2-40B4-BE49-F238E27FC236}">
                <a16:creationId xmlns:a16="http://schemas.microsoft.com/office/drawing/2014/main" id="{514494B9-D95E-F6EC-9A88-52249BC87698}"/>
              </a:ext>
            </a:extLst>
          </p:cNvPr>
          <p:cNvSpPr>
            <a:spLocks noGrp="1"/>
          </p:cNvSpPr>
          <p:nvPr>
            <p:ph type="body" sz="quarter" idx="40"/>
          </p:nvPr>
        </p:nvSpPr>
        <p:spPr>
          <a:xfrm>
            <a:off x="3395213" y="3556448"/>
            <a:ext cx="844117" cy="573965"/>
          </a:xfrm>
        </p:spPr>
        <p:txBody>
          <a:bodyPr/>
          <a:lstStyle/>
          <a:p>
            <a:endParaRPr lang="en-US" dirty="0"/>
          </a:p>
        </p:txBody>
      </p:sp>
      <p:sp>
        <p:nvSpPr>
          <p:cNvPr id="13" name="Text Placeholder 12">
            <a:extLst>
              <a:ext uri="{FF2B5EF4-FFF2-40B4-BE49-F238E27FC236}">
                <a16:creationId xmlns:a16="http://schemas.microsoft.com/office/drawing/2014/main" id="{C9E66A93-8A5E-071F-BCEE-D30FB436AF77}"/>
              </a:ext>
            </a:extLst>
          </p:cNvPr>
          <p:cNvSpPr>
            <a:spLocks noGrp="1"/>
          </p:cNvSpPr>
          <p:nvPr>
            <p:ph type="body" sz="quarter" idx="31"/>
          </p:nvPr>
        </p:nvSpPr>
        <p:spPr>
          <a:xfrm>
            <a:off x="3138605" y="2927033"/>
            <a:ext cx="1373170" cy="287787"/>
          </a:xfrm>
        </p:spPr>
        <p:txBody>
          <a:bodyPr/>
          <a:lstStyle/>
          <a:p>
            <a:r>
              <a:rPr lang="en-US" sz="1100" dirty="0">
                <a:latin typeface="+mj-lt"/>
              </a:rPr>
              <a:t>Overreliance on textual data</a:t>
            </a:r>
          </a:p>
        </p:txBody>
      </p:sp>
      <p:sp>
        <p:nvSpPr>
          <p:cNvPr id="52" name="Text Placeholder 51">
            <a:extLst>
              <a:ext uri="{FF2B5EF4-FFF2-40B4-BE49-F238E27FC236}">
                <a16:creationId xmlns:a16="http://schemas.microsoft.com/office/drawing/2014/main" id="{5F448081-1ECA-F83C-84A8-5A39A069D4C7}"/>
              </a:ext>
            </a:extLst>
          </p:cNvPr>
          <p:cNvSpPr>
            <a:spLocks noGrp="1"/>
          </p:cNvSpPr>
          <p:nvPr>
            <p:ph type="body" sz="quarter" idx="35"/>
          </p:nvPr>
        </p:nvSpPr>
        <p:spPr>
          <a:xfrm>
            <a:off x="3070154" y="4277754"/>
            <a:ext cx="1373170" cy="616527"/>
          </a:xfrm>
        </p:spPr>
        <p:txBody>
          <a:bodyPr/>
          <a:lstStyle/>
          <a:p>
            <a:pPr lvl="0"/>
            <a:r>
              <a:rPr lang="en-US" sz="1100" dirty="0"/>
              <a:t>Sentiment can also be expressed through other modalities like images, videos, or audio </a:t>
            </a:r>
          </a:p>
        </p:txBody>
      </p:sp>
      <p:sp>
        <p:nvSpPr>
          <p:cNvPr id="6" name="Text Placeholder 5">
            <a:extLst>
              <a:ext uri="{FF2B5EF4-FFF2-40B4-BE49-F238E27FC236}">
                <a16:creationId xmlns:a16="http://schemas.microsoft.com/office/drawing/2014/main" id="{26B50977-684F-5031-34D4-AC0C44F6AB77}"/>
              </a:ext>
            </a:extLst>
          </p:cNvPr>
          <p:cNvSpPr>
            <a:spLocks noGrp="1"/>
          </p:cNvSpPr>
          <p:nvPr>
            <p:ph type="body" sz="quarter" idx="23"/>
          </p:nvPr>
        </p:nvSpPr>
        <p:spPr>
          <a:xfrm>
            <a:off x="4797756" y="2576649"/>
            <a:ext cx="1404764" cy="1371600"/>
          </a:xfrm>
          <a:solidFill>
            <a:schemeClr val="accent4">
              <a:lumMod val="40000"/>
              <a:lumOff val="60000"/>
            </a:schemeClr>
          </a:solidFill>
        </p:spPr>
        <p:txBody>
          <a:bodyPr/>
          <a:lstStyle/>
          <a:p>
            <a:r>
              <a:rPr lang="en-US" dirty="0"/>
              <a:t> </a:t>
            </a:r>
          </a:p>
        </p:txBody>
      </p:sp>
      <p:sp>
        <p:nvSpPr>
          <p:cNvPr id="10" name="Text Placeholder 9">
            <a:extLst>
              <a:ext uri="{FF2B5EF4-FFF2-40B4-BE49-F238E27FC236}">
                <a16:creationId xmlns:a16="http://schemas.microsoft.com/office/drawing/2014/main" id="{15543699-0C76-AF02-CB5C-DED6483FFCA9}"/>
              </a:ext>
            </a:extLst>
          </p:cNvPr>
          <p:cNvSpPr>
            <a:spLocks noGrp="1"/>
          </p:cNvSpPr>
          <p:nvPr>
            <p:ph type="body" sz="quarter" idx="28"/>
          </p:nvPr>
        </p:nvSpPr>
        <p:spPr>
          <a:xfrm>
            <a:off x="5143469" y="2677383"/>
            <a:ext cx="564408" cy="304800"/>
          </a:xfrm>
        </p:spPr>
        <p:txBody>
          <a:bodyPr/>
          <a:lstStyle/>
          <a:p>
            <a:r>
              <a:rPr lang="en-US" dirty="0"/>
              <a:t> </a:t>
            </a:r>
          </a:p>
        </p:txBody>
      </p:sp>
      <p:sp>
        <p:nvSpPr>
          <p:cNvPr id="156" name="Text Placeholder 155">
            <a:extLst>
              <a:ext uri="{FF2B5EF4-FFF2-40B4-BE49-F238E27FC236}">
                <a16:creationId xmlns:a16="http://schemas.microsoft.com/office/drawing/2014/main" id="{A5AFE66B-08BC-84C4-D1AD-B4BC10997D1C}"/>
              </a:ext>
            </a:extLst>
          </p:cNvPr>
          <p:cNvSpPr>
            <a:spLocks noGrp="1"/>
          </p:cNvSpPr>
          <p:nvPr>
            <p:ph type="body" sz="quarter" idx="41"/>
          </p:nvPr>
        </p:nvSpPr>
        <p:spPr>
          <a:xfrm>
            <a:off x="5029802" y="3590387"/>
            <a:ext cx="844117" cy="540025"/>
          </a:xfrm>
        </p:spPr>
        <p:txBody>
          <a:bodyPr/>
          <a:lstStyle/>
          <a:p>
            <a:endParaRPr lang="en-US" dirty="0"/>
          </a:p>
        </p:txBody>
      </p:sp>
      <p:sp>
        <p:nvSpPr>
          <p:cNvPr id="14" name="Text Placeholder 13">
            <a:extLst>
              <a:ext uri="{FF2B5EF4-FFF2-40B4-BE49-F238E27FC236}">
                <a16:creationId xmlns:a16="http://schemas.microsoft.com/office/drawing/2014/main" id="{CFBEBED6-3C06-C9D4-11F1-C8840B33BEFE}"/>
              </a:ext>
            </a:extLst>
          </p:cNvPr>
          <p:cNvSpPr>
            <a:spLocks noGrp="1"/>
          </p:cNvSpPr>
          <p:nvPr>
            <p:ph type="body" sz="quarter" idx="32"/>
          </p:nvPr>
        </p:nvSpPr>
        <p:spPr>
          <a:xfrm>
            <a:off x="4790546" y="2694396"/>
            <a:ext cx="1373170" cy="287787"/>
          </a:xfrm>
        </p:spPr>
        <p:txBody>
          <a:bodyPr/>
          <a:lstStyle/>
          <a:p>
            <a:r>
              <a:rPr lang="en-US" sz="1100" dirty="0">
                <a:latin typeface="+mj-lt"/>
              </a:rPr>
              <a:t>Limited availability of labeled data and Data bias</a:t>
            </a:r>
          </a:p>
        </p:txBody>
      </p:sp>
      <p:sp>
        <p:nvSpPr>
          <p:cNvPr id="53" name="Text Placeholder 52">
            <a:extLst>
              <a:ext uri="{FF2B5EF4-FFF2-40B4-BE49-F238E27FC236}">
                <a16:creationId xmlns:a16="http://schemas.microsoft.com/office/drawing/2014/main" id="{2D92FAE2-F088-F62D-4DF1-29F03652DCAD}"/>
              </a:ext>
            </a:extLst>
          </p:cNvPr>
          <p:cNvSpPr>
            <a:spLocks noGrp="1"/>
          </p:cNvSpPr>
          <p:nvPr>
            <p:ph type="body" sz="quarter" idx="36"/>
          </p:nvPr>
        </p:nvSpPr>
        <p:spPr>
          <a:xfrm>
            <a:off x="4704097" y="4277754"/>
            <a:ext cx="1514474" cy="616527"/>
          </a:xfrm>
        </p:spPr>
        <p:txBody>
          <a:bodyPr/>
          <a:lstStyle/>
          <a:p>
            <a:pPr lvl="0"/>
            <a:r>
              <a:rPr lang="en-US" sz="1100" dirty="0"/>
              <a:t>Presence of spam accounts, false accounts, and bots </a:t>
            </a:r>
          </a:p>
        </p:txBody>
      </p:sp>
      <p:sp>
        <p:nvSpPr>
          <p:cNvPr id="7" name="Text Placeholder 6">
            <a:extLst>
              <a:ext uri="{FF2B5EF4-FFF2-40B4-BE49-F238E27FC236}">
                <a16:creationId xmlns:a16="http://schemas.microsoft.com/office/drawing/2014/main" id="{81FEF21A-095E-B95D-8326-CA157EACAC7C}"/>
              </a:ext>
            </a:extLst>
          </p:cNvPr>
          <p:cNvSpPr>
            <a:spLocks noGrp="1"/>
          </p:cNvSpPr>
          <p:nvPr>
            <p:ph type="body" sz="quarter" idx="24"/>
          </p:nvPr>
        </p:nvSpPr>
        <p:spPr>
          <a:xfrm>
            <a:off x="6428240" y="2505770"/>
            <a:ext cx="1550096" cy="1371600"/>
          </a:xfrm>
          <a:solidFill>
            <a:schemeClr val="accent4">
              <a:lumMod val="40000"/>
              <a:lumOff val="60000"/>
            </a:schemeClr>
          </a:solidFill>
        </p:spPr>
        <p:txBody>
          <a:bodyPr/>
          <a:lstStyle/>
          <a:p>
            <a:r>
              <a:rPr lang="en-US" dirty="0"/>
              <a:t> </a:t>
            </a:r>
          </a:p>
        </p:txBody>
      </p:sp>
      <p:sp>
        <p:nvSpPr>
          <p:cNvPr id="11" name="Text Placeholder 10">
            <a:extLst>
              <a:ext uri="{FF2B5EF4-FFF2-40B4-BE49-F238E27FC236}">
                <a16:creationId xmlns:a16="http://schemas.microsoft.com/office/drawing/2014/main" id="{6D04239A-36D1-8102-D509-3BC7E4F925BC}"/>
              </a:ext>
            </a:extLst>
          </p:cNvPr>
          <p:cNvSpPr>
            <a:spLocks noGrp="1"/>
          </p:cNvSpPr>
          <p:nvPr>
            <p:ph type="body" sz="quarter" idx="29"/>
          </p:nvPr>
        </p:nvSpPr>
        <p:spPr/>
        <p:txBody>
          <a:bodyPr/>
          <a:lstStyle/>
          <a:p>
            <a:r>
              <a:rPr lang="en-US" dirty="0"/>
              <a:t> </a:t>
            </a:r>
          </a:p>
        </p:txBody>
      </p:sp>
      <p:sp>
        <p:nvSpPr>
          <p:cNvPr id="157" name="Text Placeholder 156">
            <a:extLst>
              <a:ext uri="{FF2B5EF4-FFF2-40B4-BE49-F238E27FC236}">
                <a16:creationId xmlns:a16="http://schemas.microsoft.com/office/drawing/2014/main" id="{D80336FD-CE1A-DED5-BEAF-C43717C06A24}"/>
              </a:ext>
            </a:extLst>
          </p:cNvPr>
          <p:cNvSpPr>
            <a:spLocks noGrp="1"/>
          </p:cNvSpPr>
          <p:nvPr>
            <p:ph type="body" sz="quarter" idx="42"/>
          </p:nvPr>
        </p:nvSpPr>
        <p:spPr>
          <a:xfrm>
            <a:off x="6731569" y="3590387"/>
            <a:ext cx="844117" cy="573965"/>
          </a:xfrm>
        </p:spPr>
        <p:txBody>
          <a:bodyPr/>
          <a:lstStyle/>
          <a:p>
            <a:endParaRPr lang="en-US" dirty="0"/>
          </a:p>
        </p:txBody>
      </p:sp>
      <p:sp>
        <p:nvSpPr>
          <p:cNvPr id="15" name="Text Placeholder 14">
            <a:extLst>
              <a:ext uri="{FF2B5EF4-FFF2-40B4-BE49-F238E27FC236}">
                <a16:creationId xmlns:a16="http://schemas.microsoft.com/office/drawing/2014/main" id="{E1F5E77F-0DCA-8760-AD3F-26BE97086917}"/>
              </a:ext>
            </a:extLst>
          </p:cNvPr>
          <p:cNvSpPr>
            <a:spLocks noGrp="1"/>
          </p:cNvSpPr>
          <p:nvPr>
            <p:ph type="body" sz="quarter" idx="33"/>
          </p:nvPr>
        </p:nvSpPr>
        <p:spPr>
          <a:xfrm>
            <a:off x="6467044" y="2739432"/>
            <a:ext cx="1466828" cy="2061170"/>
          </a:xfrm>
        </p:spPr>
        <p:txBody>
          <a:bodyPr/>
          <a:lstStyle/>
          <a:p>
            <a:r>
              <a:rPr lang="en-US" sz="1100" dirty="0">
                <a:latin typeface="+mj-lt"/>
              </a:rPr>
              <a:t>Rapidly evolving sentiment and Contextual understanding</a:t>
            </a:r>
          </a:p>
        </p:txBody>
      </p:sp>
      <p:sp>
        <p:nvSpPr>
          <p:cNvPr id="54" name="Text Placeholder 53">
            <a:extLst>
              <a:ext uri="{FF2B5EF4-FFF2-40B4-BE49-F238E27FC236}">
                <a16:creationId xmlns:a16="http://schemas.microsoft.com/office/drawing/2014/main" id="{50CC887C-9AA3-2615-EC99-0262AB6EF9DD}"/>
              </a:ext>
            </a:extLst>
          </p:cNvPr>
          <p:cNvSpPr>
            <a:spLocks noGrp="1"/>
          </p:cNvSpPr>
          <p:nvPr>
            <p:ph type="body" sz="quarter" idx="37"/>
          </p:nvPr>
        </p:nvSpPr>
        <p:spPr>
          <a:xfrm>
            <a:off x="6560702" y="4241702"/>
            <a:ext cx="1373170" cy="616527"/>
          </a:xfrm>
        </p:spPr>
        <p:txBody>
          <a:bodyPr/>
          <a:lstStyle/>
          <a:p>
            <a:pPr lvl="0"/>
            <a:r>
              <a:rPr lang="en-US" sz="1100" dirty="0"/>
              <a:t> Market manipulation, external events, or speculative trading behavior, can contribute to this discrepancy</a:t>
            </a:r>
          </a:p>
        </p:txBody>
      </p:sp>
      <p:pic>
        <p:nvPicPr>
          <p:cNvPr id="2" name="Picture 1">
            <a:extLst>
              <a:ext uri="{FF2B5EF4-FFF2-40B4-BE49-F238E27FC236}">
                <a16:creationId xmlns:a16="http://schemas.microsoft.com/office/drawing/2014/main" id="{E34D0CD6-A524-92DA-D56A-1593647C576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00198" y="5844931"/>
            <a:ext cx="1982919" cy="830619"/>
          </a:xfrm>
          <a:prstGeom prst="rect">
            <a:avLst/>
          </a:prstGeom>
        </p:spPr>
      </p:pic>
      <p:pic>
        <p:nvPicPr>
          <p:cNvPr id="17" name="Picture 16">
            <a:extLst>
              <a:ext uri="{FF2B5EF4-FFF2-40B4-BE49-F238E27FC236}">
                <a16:creationId xmlns:a16="http://schemas.microsoft.com/office/drawing/2014/main" id="{CF677B55-534C-B92D-2F75-63B7D7618360}"/>
              </a:ext>
            </a:extLst>
          </p:cNvPr>
          <p:cNvPicPr>
            <a:picLocks noChangeAspect="1"/>
          </p:cNvPicPr>
          <p:nvPr/>
        </p:nvPicPr>
        <p:blipFill>
          <a:blip r:embed="rId3"/>
          <a:stretch>
            <a:fillRect/>
          </a:stretch>
        </p:blipFill>
        <p:spPr>
          <a:xfrm>
            <a:off x="7153628" y="6407228"/>
            <a:ext cx="1733550" cy="257175"/>
          </a:xfrm>
          <a:prstGeom prst="rect">
            <a:avLst/>
          </a:prstGeom>
        </p:spPr>
      </p:pic>
    </p:spTree>
    <p:extLst>
      <p:ext uri="{BB962C8B-B14F-4D97-AF65-F5344CB8AC3E}">
        <p14:creationId xmlns:p14="http://schemas.microsoft.com/office/powerpoint/2010/main" val="2392181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2E973-8C7C-5684-532D-894C77F719BC}"/>
              </a:ext>
            </a:extLst>
          </p:cNvPr>
          <p:cNvSpPr>
            <a:spLocks noGrp="1"/>
          </p:cNvSpPr>
          <p:nvPr>
            <p:ph type="title"/>
          </p:nvPr>
        </p:nvSpPr>
        <p:spPr/>
        <p:txBody>
          <a:bodyPr/>
          <a:lstStyle/>
          <a:p>
            <a:r>
              <a:rPr lang="en-US" kern="100" dirty="0">
                <a:ea typeface="Calibri" panose="020F0502020204030204" pitchFamily="34" charset="0"/>
                <a:cs typeface="Calibri" panose="020F0502020204030204" pitchFamily="34" charset="0"/>
              </a:rPr>
              <a:t>FUTURE WORK</a:t>
            </a:r>
            <a:endParaRPr lang="en-US" dirty="0"/>
          </a:p>
        </p:txBody>
      </p:sp>
      <p:graphicFrame>
        <p:nvGraphicFramePr>
          <p:cNvPr id="23" name="SmartArt Placeholder 22" descr="Smart Art graphic">
            <a:extLst>
              <a:ext uri="{FF2B5EF4-FFF2-40B4-BE49-F238E27FC236}">
                <a16:creationId xmlns:a16="http://schemas.microsoft.com/office/drawing/2014/main" id="{052BCF66-872C-892A-B069-DFE7AD4A7363}"/>
              </a:ext>
            </a:extLst>
          </p:cNvPr>
          <p:cNvGraphicFramePr>
            <a:graphicFrameLocks noGrp="1"/>
          </p:cNvGraphicFramePr>
          <p:nvPr>
            <p:ph type="dgm" sz="quarter" idx="29"/>
            <p:extLst>
              <p:ext uri="{D42A27DB-BD31-4B8C-83A1-F6EECF244321}">
                <p14:modId xmlns:p14="http://schemas.microsoft.com/office/powerpoint/2010/main" val="2172030440"/>
              </p:ext>
            </p:extLst>
          </p:nvPr>
        </p:nvGraphicFramePr>
        <p:xfrm>
          <a:off x="580429" y="1660986"/>
          <a:ext cx="7983141" cy="3731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Placeholder 23" descr="Isometric Drawing">
            <a:extLst>
              <a:ext uri="{FF2B5EF4-FFF2-40B4-BE49-F238E27FC236}">
                <a16:creationId xmlns:a16="http://schemas.microsoft.com/office/drawing/2014/main" id="{BC1082C1-D3C7-E05C-E76A-407BF92BA609}"/>
              </a:ext>
            </a:extLst>
          </p:cNvPr>
          <p:cNvPicPr>
            <a:picLocks noGrp="1" noChangeAspect="1"/>
          </p:cNvPicPr>
          <p:nvPr>
            <p:ph type="pic" sz="quarter" idx="26"/>
          </p:nvPr>
        </p:nvPicPr>
        <p:blipFill rotWithShape="1">
          <a:blip r:embed="rId7">
            <a:extLst>
              <a:ext uri="{96DAC541-7B7A-43D3-8B79-37D633B846F1}">
                <asvg:svgBlip xmlns:asvg="http://schemas.microsoft.com/office/drawing/2016/SVG/main" r:embed="rId8"/>
              </a:ext>
            </a:extLst>
          </a:blip>
          <a:srcRect l="1195" r="1195"/>
          <a:stretch/>
        </p:blipFill>
        <p:spPr>
          <a:xfrm flipH="1">
            <a:off x="2093037" y="3223137"/>
            <a:ext cx="2381685" cy="2280277"/>
          </a:xfrm>
        </p:spPr>
      </p:pic>
      <p:pic>
        <p:nvPicPr>
          <p:cNvPr id="2" name="Picture 1">
            <a:extLst>
              <a:ext uri="{FF2B5EF4-FFF2-40B4-BE49-F238E27FC236}">
                <a16:creationId xmlns:a16="http://schemas.microsoft.com/office/drawing/2014/main" id="{BD442AF4-870E-044A-E8BA-96A659EC6EC9}"/>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401332" y="5919537"/>
            <a:ext cx="1982919" cy="895115"/>
          </a:xfrm>
          <a:prstGeom prst="rect">
            <a:avLst/>
          </a:prstGeom>
        </p:spPr>
      </p:pic>
      <p:pic>
        <p:nvPicPr>
          <p:cNvPr id="5" name="Picture 4">
            <a:extLst>
              <a:ext uri="{FF2B5EF4-FFF2-40B4-BE49-F238E27FC236}">
                <a16:creationId xmlns:a16="http://schemas.microsoft.com/office/drawing/2014/main" id="{CCD8BBC9-F236-14F7-81A7-DB3745B37606}"/>
              </a:ext>
            </a:extLst>
          </p:cNvPr>
          <p:cNvPicPr>
            <a:picLocks noChangeAspect="1"/>
          </p:cNvPicPr>
          <p:nvPr/>
        </p:nvPicPr>
        <p:blipFill>
          <a:blip r:embed="rId10"/>
          <a:stretch>
            <a:fillRect/>
          </a:stretch>
        </p:blipFill>
        <p:spPr>
          <a:xfrm>
            <a:off x="7246093" y="6441422"/>
            <a:ext cx="1733550" cy="238125"/>
          </a:xfrm>
          <a:prstGeom prst="rect">
            <a:avLst/>
          </a:prstGeom>
        </p:spPr>
      </p:pic>
    </p:spTree>
    <p:extLst>
      <p:ext uri="{BB962C8B-B14F-4D97-AF65-F5344CB8AC3E}">
        <p14:creationId xmlns:p14="http://schemas.microsoft.com/office/powerpoint/2010/main" val="4120393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REFRENCES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8DA2941-BC8C-4F9F-A04E-CC62384768D0}"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45</a:t>
            </a:fld>
            <a:endParaRPr lang="en-US" dirty="0"/>
          </a:p>
        </p:txBody>
      </p:sp>
      <p:sp>
        <p:nvSpPr>
          <p:cNvPr id="9" name="Content Placeholder 8">
            <a:extLst>
              <a:ext uri="{FF2B5EF4-FFF2-40B4-BE49-F238E27FC236}">
                <a16:creationId xmlns:a16="http://schemas.microsoft.com/office/drawing/2014/main" id="{5BC3FDBE-974B-FC3D-43F8-682E22289307}"/>
              </a:ext>
            </a:extLst>
          </p:cNvPr>
          <p:cNvSpPr>
            <a:spLocks noGrp="1"/>
          </p:cNvSpPr>
          <p:nvPr>
            <p:ph idx="1"/>
          </p:nvPr>
        </p:nvSpPr>
        <p:spPr>
          <a:xfrm>
            <a:off x="358398" y="1857788"/>
            <a:ext cx="8444818" cy="3803515"/>
          </a:xfrm>
        </p:spPr>
        <p:txBody>
          <a:bodyPr>
            <a:normAutofit fontScale="25000" lnSpcReduction="20000"/>
          </a:bodyPr>
          <a:lstStyle/>
          <a:p>
            <a:r>
              <a:rPr lang="en-US" sz="3600" dirty="0"/>
              <a:t>Al </a:t>
            </a:r>
            <a:r>
              <a:rPr lang="en-US" sz="3600" dirty="0" err="1"/>
              <a:t>Amrani</a:t>
            </a:r>
            <a:r>
              <a:rPr lang="en-US" sz="3600" dirty="0"/>
              <a:t>, Y., </a:t>
            </a:r>
            <a:r>
              <a:rPr lang="en-US" sz="3600" dirty="0" err="1"/>
              <a:t>Lazaar</a:t>
            </a:r>
            <a:r>
              <a:rPr lang="en-US" sz="3600" dirty="0"/>
              <a:t>, M., &amp; El </a:t>
            </a:r>
            <a:r>
              <a:rPr lang="en-US" sz="3600" dirty="0" err="1"/>
              <a:t>Kadiri</a:t>
            </a:r>
            <a:r>
              <a:rPr lang="en-US" sz="3600" dirty="0"/>
              <a:t>, K. E. (2022). Sentiment Analysis and Cryptocurrency Price Forecasting. International Journal of Advanced Computer Science and Applications, 13(10), 889-898. https://thesai.org/Downloads/Volume13No10/Paper_105_Cryptocurrency_Price_Prediction_using_Forecasting_and_Sentiment_Analysis.pdf</a:t>
            </a:r>
          </a:p>
          <a:p>
            <a:r>
              <a:rPr lang="en-US" sz="3600" dirty="0"/>
              <a:t>E. </a:t>
            </a:r>
            <a:r>
              <a:rPr lang="en-US" sz="3600" dirty="0" err="1"/>
              <a:t>Edgari</a:t>
            </a:r>
            <a:r>
              <a:rPr lang="en-US" sz="3600" dirty="0"/>
              <a:t>, J. </a:t>
            </a:r>
            <a:r>
              <a:rPr lang="en-US" sz="3600" dirty="0" err="1"/>
              <a:t>Thiojaya</a:t>
            </a:r>
            <a:r>
              <a:rPr lang="en-US" sz="3600" dirty="0"/>
              <a:t> and N. N. </a:t>
            </a:r>
            <a:r>
              <a:rPr lang="en-US" sz="3600" dirty="0" err="1"/>
              <a:t>Qomariyah</a:t>
            </a:r>
            <a:r>
              <a:rPr lang="en-US" sz="3600" dirty="0"/>
              <a:t>, "The Impact of Twitter Sentiment Analysis on Bitcoin Price during COVID-19 with </a:t>
            </a:r>
            <a:r>
              <a:rPr lang="en-US" sz="3600" dirty="0" err="1"/>
              <a:t>XGBoost</a:t>
            </a:r>
            <a:r>
              <a:rPr lang="en-US" sz="3600" dirty="0"/>
              <a:t>," 2022 5th International Conference on Computing and Informatics (ICCI), New Cairo, Cairo, Egypt, 2022, pp. 337-342, </a:t>
            </a:r>
            <a:r>
              <a:rPr lang="en-US" sz="3600" dirty="0" err="1"/>
              <a:t>doi</a:t>
            </a:r>
            <a:r>
              <a:rPr lang="en-US" sz="3600" dirty="0"/>
              <a:t>: 10.1109/ICCI54321.2022.9756123. https://ieeexplore-ieee-org.ezproxy.lib.torontomu.ca/stamp/stamp.jsp?tp=&amp;arnumber=9756123</a:t>
            </a:r>
          </a:p>
          <a:p>
            <a:r>
              <a:rPr lang="en-US" sz="3600" dirty="0"/>
              <a:t>A. Ibrahim, "Forecasting the Early Market Movement in Bitcoin Using Twitter's Sentiment Analysis: An Ensemble-based Prediction Model," 2021 IEEE International IOT, Electronics and Mechatronics Conference (IEMTRONICS), Toronto, ON, Canada, 2021, pp. 1-5, </a:t>
            </a:r>
            <a:r>
              <a:rPr lang="en-US" sz="3600" dirty="0" err="1"/>
              <a:t>doi</a:t>
            </a:r>
            <a:r>
              <a:rPr lang="en-US" sz="3600" dirty="0"/>
              <a:t>: 10.1109/IEMTRONICS52119.2021.9422647. https://ieeexplore-ieee-org.ezproxy.lib.torontomu.ca/document/9422647</a:t>
            </a:r>
          </a:p>
          <a:p>
            <a:r>
              <a:rPr lang="en-US" sz="3600" dirty="0"/>
              <a:t>A. M. </a:t>
            </a:r>
            <a:r>
              <a:rPr lang="en-US" sz="3600" dirty="0" err="1"/>
              <a:t>Balfagih</a:t>
            </a:r>
            <a:r>
              <a:rPr lang="en-US" sz="3600" dirty="0"/>
              <a:t> and V. </a:t>
            </a:r>
            <a:r>
              <a:rPr lang="en-US" sz="3600" dirty="0" err="1"/>
              <a:t>Keselj</a:t>
            </a:r>
            <a:r>
              <a:rPr lang="en-US" sz="3600" dirty="0"/>
              <a:t>, "Evaluating Sentiment C1assifiers for Bitcoin Tweets in Price Prediction Task," 2019 IEEE International Conference on Big Data (Big Data), Los Angeles, CA, USA, 2019, pp. 5499-5506, </a:t>
            </a:r>
            <a:r>
              <a:rPr lang="en-US" sz="3600" dirty="0" err="1"/>
              <a:t>doi</a:t>
            </a:r>
            <a:r>
              <a:rPr lang="en-US" sz="3600" dirty="0"/>
              <a:t>: 10.1109/BigData47090.2019.9006140. https://ieeexplore-ieee-org.ezproxy.lib.torontomu.ca/document/9006140</a:t>
            </a:r>
          </a:p>
          <a:p>
            <a:r>
              <a:rPr lang="en-US" sz="3600" dirty="0"/>
              <a:t>Jacques Fleischer, Gregor von Laszewski, Carlos </a:t>
            </a:r>
            <a:r>
              <a:rPr lang="en-US" sz="3600" dirty="0" err="1"/>
              <a:t>Theran</a:t>
            </a:r>
            <a:r>
              <a:rPr lang="en-US" sz="3600" dirty="0"/>
              <a:t>, Yohn Jairo Parra Bautista “ Time Series Analysis of Blockchain-Based Cryptocurrency Price Changes “, 2022 https://paperswithcode.com/paper/time-series-analysis-of-blockchain-based#code</a:t>
            </a:r>
          </a:p>
          <a:p>
            <a:r>
              <a:rPr lang="en-US" sz="3600" dirty="0"/>
              <a:t>R. N, S. R. R, V. S. R and K. P. D, "Crypto-Currency Price Prediction using Machine Learning," 2022 6th International Conference on Trends in Electronics and Informatics (ICOEI), Tirunelveli, India, 2022, pp. 1455-1458, </a:t>
            </a:r>
            <a:r>
              <a:rPr lang="en-US" sz="3600" dirty="0" err="1"/>
              <a:t>doi</a:t>
            </a:r>
            <a:r>
              <a:rPr lang="en-US" sz="3600" dirty="0"/>
              <a:t>: 10.1109/ICOEI53556.2022.9776665.  https://ieeexplore-ieee-org.ezproxy.lib.torontomu.ca/document/9776665</a:t>
            </a:r>
          </a:p>
          <a:p>
            <a:r>
              <a:rPr lang="en-US" sz="3600" dirty="0"/>
              <a:t>C. </a:t>
            </a:r>
            <a:r>
              <a:rPr lang="en-US" sz="3600" dirty="0" err="1"/>
              <a:t>Saravanakumar</a:t>
            </a:r>
            <a:r>
              <a:rPr lang="en-US" sz="3600" dirty="0"/>
              <a:t>, S. K. Lakshmi, M. Prakash, M. Vijayakumar and C. Arun, "An Efficient Ensemble Model for Forecasting Time Series Analysis of Crypto Currency Data Using Machine Learning," 2021 International Conference on Innovative Computing, Intelligent Communication and Smart Electrical Systems (ICSES), Chennai, India, 2021, pp. 1-5, </a:t>
            </a:r>
            <a:r>
              <a:rPr lang="en-US" sz="3600" dirty="0" err="1"/>
              <a:t>doi</a:t>
            </a:r>
            <a:r>
              <a:rPr lang="en-US" sz="3600" dirty="0"/>
              <a:t>: 10.1109/ICSES52305.2021.9633939. https://ieeexplore-ieee-org.ezproxy.lib.torontomu.ca/document/9633939</a:t>
            </a:r>
          </a:p>
          <a:p>
            <a:r>
              <a:rPr lang="en-US" sz="3600" dirty="0"/>
              <a:t>R. Nikita, S. J. Subhashini, Y. B. S, V. K. </a:t>
            </a:r>
            <a:r>
              <a:rPr lang="en-US" sz="3600" dirty="0" err="1"/>
              <a:t>Vavle</a:t>
            </a:r>
            <a:r>
              <a:rPr lang="en-US" sz="3600" dirty="0"/>
              <a:t> and D. A, "A Review on Digital Coin Investing Predictor," 2022 International Conference for Advancement in Technology (ICONAT), Goa, India, 2022, pp. 1-6, </a:t>
            </a:r>
            <a:r>
              <a:rPr lang="en-US" sz="3600" dirty="0" err="1"/>
              <a:t>doi</a:t>
            </a:r>
            <a:r>
              <a:rPr lang="en-US" sz="3600" dirty="0"/>
              <a:t>: 10.1109/ICONAT53423.2022.9726092. https://ieeexplore-ieee-org.ezproxy.lib.torontomu.ca/document/9726092</a:t>
            </a:r>
          </a:p>
          <a:p>
            <a:r>
              <a:rPr lang="en-US" sz="3600" dirty="0"/>
              <a:t>Pan, </a:t>
            </a:r>
            <a:r>
              <a:rPr lang="en-US" sz="3600" dirty="0" err="1"/>
              <a:t>Linxi</a:t>
            </a:r>
            <a:r>
              <a:rPr lang="en-US" sz="3600" dirty="0"/>
              <a:t>. (2023). Cryptocurrency Price Prediction Based on ARIMA, Random Forest and LSTM Algorithm. BCP Business &amp; Management. 38. 3396-3404. 10.54691/bcpbm.v38i.4313. https://www.researchgate.net/publication/369430933_Cryptocurrency_Price_Prediction_Based_on_ARIMA_Random_Forest_and_LSTM_Algorithm</a:t>
            </a:r>
          </a:p>
          <a:p>
            <a:r>
              <a:rPr lang="en-US" sz="3600" dirty="0" err="1"/>
              <a:t>Yulin</a:t>
            </a:r>
            <a:r>
              <a:rPr lang="en-US" sz="3600" dirty="0"/>
              <a:t> Liu, </a:t>
            </a:r>
            <a:r>
              <a:rPr lang="en-US" sz="3600" dirty="0" err="1"/>
              <a:t>Luyao</a:t>
            </a:r>
            <a:r>
              <a:rPr lang="en-US" sz="3600" dirty="0"/>
              <a:t> Zhang  “Cryptocurrency Valuation: An Explainable AI Approach”, 2022 https://paperswithcode.com/paper/cryptocurrency-valuation-an-explainable-ai</a:t>
            </a:r>
          </a:p>
          <a:p>
            <a:r>
              <a:rPr lang="en-US" sz="3600" dirty="0" err="1"/>
              <a:t>Zhengyao</a:t>
            </a:r>
            <a:r>
              <a:rPr lang="en-US" sz="3600" dirty="0"/>
              <a:t> Jiang, </a:t>
            </a:r>
            <a:r>
              <a:rPr lang="en-US" sz="3600" dirty="0" err="1"/>
              <a:t>Jinjun</a:t>
            </a:r>
            <a:r>
              <a:rPr lang="en-US" sz="3600" dirty="0"/>
              <a:t> Liang “Cryptocurrency Portfolio Management with Deep Reinforcement Learning”, 2016 https://paperswithcode.com/paper/cryptocurrency-portfolio-management-with-deep</a:t>
            </a:r>
          </a:p>
          <a:p>
            <a:r>
              <a:rPr lang="en-US" sz="3600" dirty="0"/>
              <a:t>Quentin Le Baron (2018) “How to make profits in cryptocurrency trading with machine learning” https://medium.com/smileinnovation/how-to-make-profits-in-cryptocurrency-trading-with-machine-learning-edb7ea33cee4</a:t>
            </a:r>
          </a:p>
          <a:p>
            <a:r>
              <a:rPr lang="en-US" sz="3600" dirty="0"/>
              <a:t>Raghav Agrawal (2023) “ Complete Guide to Ethereum Blockchain with Python” https://www.analyticsvidhya.com/blog/2023/01/complete-guide-to-web3-0-ethereum-blockchain-using-python/</a:t>
            </a:r>
          </a:p>
          <a:p>
            <a:endParaRPr lang="en-US" dirty="0"/>
          </a:p>
        </p:txBody>
      </p:sp>
      <p:pic>
        <p:nvPicPr>
          <p:cNvPr id="3" name="Picture 2">
            <a:extLst>
              <a:ext uri="{FF2B5EF4-FFF2-40B4-BE49-F238E27FC236}">
                <a16:creationId xmlns:a16="http://schemas.microsoft.com/office/drawing/2014/main" id="{FA920392-8D23-5DDE-D611-936D479B975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50532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3EE28D-85DD-AB49-D718-321BC4DE12E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0783" y="5752783"/>
            <a:ext cx="2683786" cy="767608"/>
          </a:xfrm>
          <a:prstGeom prst="rect">
            <a:avLst/>
          </a:prstGeom>
        </p:spPr>
      </p:pic>
      <p:sp>
        <p:nvSpPr>
          <p:cNvPr id="2" name="Title 1"/>
          <p:cNvSpPr>
            <a:spLocks noGrp="1"/>
          </p:cNvSpPr>
          <p:nvPr>
            <p:ph type="title" idx="4294967295"/>
          </p:nvPr>
        </p:nvSpPr>
        <p:spPr>
          <a:xfrm>
            <a:off x="358399" y="769498"/>
            <a:ext cx="8444818" cy="1504479"/>
          </a:xfrm>
        </p:spPr>
        <p:txBody>
          <a:bodyPr/>
          <a:lstStyle/>
          <a:p>
            <a:pPr algn="ctr"/>
            <a:r>
              <a:rPr lang="en-US" sz="4800" dirty="0">
                <a:solidFill>
                  <a:srgbClr val="5A2E6E"/>
                </a:solidFill>
              </a:rPr>
              <a:t>Thank You </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5725577" y="6155267"/>
            <a:ext cx="2622549" cy="365125"/>
          </a:xfrm>
        </p:spPr>
        <p:txBody>
          <a:bodyPr anchor="ctr">
            <a:normAutofit/>
          </a:bodyPr>
          <a:lstStyle/>
          <a:p>
            <a:pPr>
              <a:spcAft>
                <a:spcPts val="600"/>
              </a:spcAft>
            </a:pPr>
            <a:fld id="{DA921840-236C-45E6-9359-8643D2FAF40B}" type="datetime4">
              <a:rPr lang="en-US" smtClean="0"/>
              <a:t>July 26, 2023</a:t>
            </a:fld>
            <a:r>
              <a:rPr lang="en-CA"/>
              <a:t>     |</a:t>
            </a:r>
            <a:endParaRPr lang="en-US"/>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46</a:t>
            </a:fld>
            <a:endParaRPr lang="en-US"/>
          </a:p>
        </p:txBody>
      </p:sp>
      <p:pic>
        <p:nvPicPr>
          <p:cNvPr id="1026" name="Picture 2" descr="Feedback Thoughts Comments">
            <a:extLst>
              <a:ext uri="{FF2B5EF4-FFF2-40B4-BE49-F238E27FC236}">
                <a16:creationId xmlns:a16="http://schemas.microsoft.com/office/drawing/2014/main" id="{4BB478A0-010F-D98A-0A8A-2DD8B5E5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28" y="1175575"/>
            <a:ext cx="7972933" cy="4661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9D1B0F-8291-D6CE-701B-654843CEEFEF}"/>
              </a:ext>
            </a:extLst>
          </p:cNvPr>
          <p:cNvSpPr/>
          <p:nvPr/>
        </p:nvSpPr>
        <p:spPr>
          <a:xfrm>
            <a:off x="4393104" y="2967335"/>
            <a:ext cx="35779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p>
        </p:txBody>
      </p:sp>
    </p:spTree>
    <p:extLst>
      <p:ext uri="{BB962C8B-B14F-4D97-AF65-F5344CB8AC3E}">
        <p14:creationId xmlns:p14="http://schemas.microsoft.com/office/powerpoint/2010/main" val="279326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Times New Roman" panose="02020603050405020304" pitchFamily="18"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PROBLEM STATEMENTS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fontScale="25000" lnSpcReduction="20000"/>
          </a:bodyPr>
          <a:lstStyle/>
          <a:p>
            <a:pPr marL="342900" marR="0" lvl="0" indent="-342900">
              <a:lnSpc>
                <a:spcPct val="107000"/>
              </a:lnSpc>
              <a:spcBef>
                <a:spcPts val="0"/>
              </a:spcBef>
              <a:spcAft>
                <a:spcPts val="0"/>
              </a:spcAft>
              <a:buFont typeface="+mj-lt"/>
              <a:buAutoNum type="arabicPeriod"/>
            </a:pPr>
            <a:r>
              <a:rPr lang="en-CA" sz="7200" dirty="0">
                <a:effectLst/>
                <a:latin typeface="+mj-lt"/>
                <a:ea typeface="Times New Roman" panose="02020603050405020304" pitchFamily="18" charset="0"/>
                <a:cs typeface="Calibri" panose="020F0502020204030204" pitchFamily="34" charset="0"/>
              </a:rPr>
              <a:t>How does sentiment analysis of tweets relating to Bitcoin correlate with the price dynamics of Bitcoin, specifically </a:t>
            </a:r>
            <a:r>
              <a:rPr lang="en-CA" sz="7200" b="1" dirty="0">
                <a:effectLst/>
                <a:latin typeface="+mj-lt"/>
                <a:ea typeface="Times New Roman" panose="02020603050405020304" pitchFamily="18" charset="0"/>
                <a:cs typeface="Calibri" panose="020F0502020204030204" pitchFamily="34" charset="0"/>
              </a:rPr>
              <a:t>examining the influence of sentiment on Bitcoin's price change</a:t>
            </a:r>
            <a:r>
              <a:rPr lang="en-CA" sz="7200" dirty="0">
                <a:effectLst/>
                <a:latin typeface="+mj-lt"/>
                <a:ea typeface="Times New Roman" panose="02020603050405020304" pitchFamily="18" charset="0"/>
                <a:cs typeface="Calibri" panose="020F0502020204030204" pitchFamily="34" charset="0"/>
              </a:rPr>
              <a:t>?</a:t>
            </a:r>
            <a:endParaRPr lang="en-US" sz="7200" dirty="0">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CA" sz="7200" dirty="0">
                <a:solidFill>
                  <a:schemeClr val="accent4"/>
                </a:solidFill>
                <a:effectLst/>
                <a:latin typeface="+mj-lt"/>
                <a:ea typeface="Times New Roman" panose="02020603050405020304" pitchFamily="18" charset="0"/>
                <a:cs typeface="Calibri" panose="020F0502020204030204" pitchFamily="34" charset="0"/>
              </a:rPr>
              <a:t>How do different machine learning algorithms, such as Naïve Bayes, Support Vector Machine, Decision Tree, Random Forest, Logistic Regression, and Gradient Boosting, </a:t>
            </a:r>
            <a:r>
              <a:rPr lang="en-CA" sz="7200" b="1" dirty="0">
                <a:solidFill>
                  <a:schemeClr val="accent4"/>
                </a:solidFill>
                <a:effectLst/>
                <a:latin typeface="+mj-lt"/>
                <a:ea typeface="Times New Roman" panose="02020603050405020304" pitchFamily="18" charset="0"/>
                <a:cs typeface="Calibri" panose="020F0502020204030204" pitchFamily="34" charset="0"/>
              </a:rPr>
              <a:t>perform in sentiment prediction </a:t>
            </a:r>
            <a:r>
              <a:rPr lang="en-CA" sz="7200" dirty="0">
                <a:solidFill>
                  <a:schemeClr val="accent4"/>
                </a:solidFill>
                <a:effectLst/>
                <a:latin typeface="+mj-lt"/>
                <a:ea typeface="Times New Roman" panose="02020603050405020304" pitchFamily="18" charset="0"/>
                <a:cs typeface="Calibri" panose="020F0502020204030204" pitchFamily="34" charset="0"/>
              </a:rPr>
              <a:t>for </a:t>
            </a:r>
            <a:r>
              <a:rPr lang="en-CA" sz="7200"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dirty="0">
                <a:solidFill>
                  <a:schemeClr val="accent4"/>
                </a:solidFill>
                <a:effectLst/>
                <a:latin typeface="+mj-lt"/>
                <a:ea typeface="Times New Roman" panose="02020603050405020304" pitchFamily="18" charset="0"/>
                <a:cs typeface="Calibri" panose="020F0502020204030204" pitchFamily="34" charset="0"/>
              </a:rPr>
              <a:t>-related tweets on Twitter, and which algorithm(s) yield the highest prediction accuracy?</a:t>
            </a:r>
            <a:endParaRPr lang="en-US" sz="7200" dirty="0">
              <a:solidFill>
                <a:schemeClr val="accent4"/>
              </a:solidFill>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CA" sz="7200" dirty="0">
                <a:effectLst/>
                <a:latin typeface="+mj-lt"/>
                <a:ea typeface="Times New Roman" panose="02020603050405020304" pitchFamily="18" charset="0"/>
                <a:cs typeface="Calibri" panose="020F0502020204030204" pitchFamily="34" charset="0"/>
              </a:rPr>
              <a:t>What is the comparative effectiveness of various machine learning regression models, including Multiple Linear Regression, Decision Tree Regressor, Random Forest Regressor, Support Vector Regressor, Gradient Boosting Regressor, and Neural Network Regressor, in </a:t>
            </a:r>
            <a:r>
              <a:rPr lang="en-CA" sz="7200" b="1" dirty="0">
                <a:effectLst/>
                <a:latin typeface="+mj-lt"/>
                <a:ea typeface="Times New Roman" panose="02020603050405020304" pitchFamily="18" charset="0"/>
                <a:cs typeface="Calibri" panose="020F0502020204030204" pitchFamily="34" charset="0"/>
              </a:rPr>
              <a:t>predicting </a:t>
            </a:r>
            <a:r>
              <a:rPr lang="en-CA" sz="7200" b="1" dirty="0" err="1">
                <a:effectLst/>
                <a:latin typeface="+mj-lt"/>
                <a:ea typeface="Times New Roman" panose="02020603050405020304" pitchFamily="18" charset="0"/>
                <a:cs typeface="Calibri" panose="020F0502020204030204" pitchFamily="34" charset="0"/>
              </a:rPr>
              <a:t>cryptocurriencies</a:t>
            </a:r>
            <a:r>
              <a:rPr lang="en-CA" sz="7200" b="1" dirty="0">
                <a:effectLst/>
                <a:latin typeface="+mj-lt"/>
                <a:ea typeface="Times New Roman" panose="02020603050405020304" pitchFamily="18" charset="0"/>
                <a:cs typeface="Calibri" panose="020F0502020204030204" pitchFamily="34" charset="0"/>
              </a:rPr>
              <a:t> prices and changes in price (delta) based on sentiments from tweets</a:t>
            </a:r>
            <a:r>
              <a:rPr lang="en-CA" sz="7200" dirty="0">
                <a:effectLst/>
                <a:latin typeface="+mj-lt"/>
                <a:ea typeface="Times New Roman" panose="02020603050405020304" pitchFamily="18" charset="0"/>
                <a:cs typeface="Calibri" panose="020F0502020204030204" pitchFamily="34" charset="0"/>
              </a:rPr>
              <a:t>?</a:t>
            </a:r>
            <a:endParaRPr lang="en-US" sz="7200" dirty="0">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1000"/>
              </a:spcAft>
              <a:buFont typeface="+mj-lt"/>
              <a:buAutoNum type="arabicPeriod"/>
            </a:pPr>
            <a:r>
              <a:rPr lang="en-CA" sz="7200" dirty="0">
                <a:solidFill>
                  <a:schemeClr val="accent4"/>
                </a:solidFill>
                <a:effectLst/>
                <a:latin typeface="+mj-lt"/>
                <a:ea typeface="Times New Roman" panose="02020603050405020304" pitchFamily="18" charset="0"/>
                <a:cs typeface="Calibri" panose="020F0502020204030204" pitchFamily="34" charset="0"/>
              </a:rPr>
              <a:t>How does the utilization of Time Series Models improve the accuracy of </a:t>
            </a:r>
            <a:r>
              <a:rPr lang="en-CA" sz="7200" b="1"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b="1" dirty="0">
                <a:solidFill>
                  <a:schemeClr val="accent4"/>
                </a:solidFill>
                <a:effectLst/>
                <a:latin typeface="+mj-lt"/>
                <a:ea typeface="Times New Roman" panose="02020603050405020304" pitchFamily="18" charset="0"/>
                <a:cs typeface="Calibri" panose="020F0502020204030204" pitchFamily="34" charset="0"/>
              </a:rPr>
              <a:t> price prediction </a:t>
            </a:r>
            <a:r>
              <a:rPr lang="en-CA" sz="7200" dirty="0">
                <a:solidFill>
                  <a:schemeClr val="accent4"/>
                </a:solidFill>
                <a:effectLst/>
                <a:latin typeface="+mj-lt"/>
                <a:ea typeface="Times New Roman" panose="02020603050405020304" pitchFamily="18" charset="0"/>
                <a:cs typeface="Calibri" panose="020F0502020204030204" pitchFamily="34" charset="0"/>
              </a:rPr>
              <a:t>for Bitcoin (BTC), Ethereum (ETH), Ripple (XRP), Litecoin (LTC), and USD Coin (USDC) based on their historical data? What are the potential limitations and challenges associated with using Time Series Models for </a:t>
            </a:r>
            <a:r>
              <a:rPr lang="en-CA" sz="7200"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dirty="0">
                <a:solidFill>
                  <a:schemeClr val="accent4"/>
                </a:solidFill>
                <a:effectLst/>
                <a:latin typeface="+mj-lt"/>
                <a:ea typeface="Times New Roman" panose="02020603050405020304" pitchFamily="18" charset="0"/>
                <a:cs typeface="Calibri" panose="020F0502020204030204" pitchFamily="34" charset="0"/>
              </a:rPr>
              <a:t> price prediction?</a:t>
            </a:r>
            <a:endParaRPr lang="en-US" sz="7200" dirty="0">
              <a:solidFill>
                <a:schemeClr val="accent4"/>
              </a:solidFill>
              <a:effectLst/>
              <a:latin typeface="+mj-lt"/>
              <a:ea typeface="Times New Roman" panose="02020603050405020304" pitchFamily="18" charset="0"/>
              <a:cs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0D10DADD-B19F-409F-A74C-7ACF57372B27}"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7" name="Picture 6" descr="A blue bird and orange circle with numbers&#10;&#10;Description automatically generated">
            <a:extLst>
              <a:ext uri="{FF2B5EF4-FFF2-40B4-BE49-F238E27FC236}">
                <a16:creationId xmlns:a16="http://schemas.microsoft.com/office/drawing/2014/main" id="{3815F278-413F-311B-FFB2-8F605555D91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24528" y="337608"/>
            <a:ext cx="4357991" cy="884309"/>
          </a:xfrm>
          <a:prstGeom prst="rect">
            <a:avLst/>
          </a:prstGeom>
        </p:spPr>
      </p:pic>
      <p:pic>
        <p:nvPicPr>
          <p:cNvPr id="6" name="Picture 5">
            <a:extLst>
              <a:ext uri="{FF2B5EF4-FFF2-40B4-BE49-F238E27FC236}">
                <a16:creationId xmlns:a16="http://schemas.microsoft.com/office/drawing/2014/main" id="{B4B5E483-DA1B-0525-A026-E6D52B52071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141962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SOLUTION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Sentiment Calculation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VADER and Text Blob</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Sentiment prediction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Five Classification Models </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Price and Price change (Delta) Predictions based on Sentiment          </a:t>
            </a:r>
            <a:r>
              <a:rPr lang="en-US" sz="1800" kern="100" dirty="0">
                <a:latin typeface="+mj-lt"/>
                <a:ea typeface="Calibri" panose="020F0502020204030204" pitchFamily="34" charset="0"/>
                <a:cs typeface="Times New Roman" panose="02020603050405020304" pitchFamily="18" charset="0"/>
              </a:rPr>
              <a:t>(</a:t>
            </a:r>
            <a:r>
              <a:rPr lang="en-US" sz="1800" kern="100" dirty="0">
                <a:effectLst/>
                <a:latin typeface="+mj-lt"/>
                <a:ea typeface="Calibri" panose="020F0502020204030204" pitchFamily="34" charset="0"/>
                <a:cs typeface="Times New Roman" panose="02020603050405020304" pitchFamily="18" charset="0"/>
              </a:rPr>
              <a:t>Sentiment as independent attribute</a:t>
            </a:r>
            <a:r>
              <a:rPr lang="en-US" sz="1800" kern="100" dirty="0">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Six Regression Models </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Prediction of five cryptocurrencies based on Historical Data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Four Time Series Models</a:t>
            </a:r>
            <a:endParaRPr lang="en-US" dirty="0">
              <a:latin typeface="+mj-lt"/>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7278ECC3-AA2D-442C-B2C9-71C5F22D7C36}"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7" name="Picture 6" descr="A computer mouse with a lock&#10;&#10;Description automatically generated">
            <a:extLst>
              <a:ext uri="{FF2B5EF4-FFF2-40B4-BE49-F238E27FC236}">
                <a16:creationId xmlns:a16="http://schemas.microsoft.com/office/drawing/2014/main" id="{C91F11F1-DB2F-75D3-A9D2-0BE42E6A5CC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72008" y="249968"/>
            <a:ext cx="1869505" cy="986994"/>
          </a:xfrm>
          <a:prstGeom prst="rect">
            <a:avLst/>
          </a:prstGeom>
        </p:spPr>
      </p:pic>
      <p:pic>
        <p:nvPicPr>
          <p:cNvPr id="10" name="Picture 9" descr="A blue circuit board with a brain and numbers&#10;&#10;Description automatically generated">
            <a:extLst>
              <a:ext uri="{FF2B5EF4-FFF2-40B4-BE49-F238E27FC236}">
                <a16:creationId xmlns:a16="http://schemas.microsoft.com/office/drawing/2014/main" id="{5D399668-C59F-EDCA-F726-E5D79DFFF3E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9847" y="4017523"/>
            <a:ext cx="7628279" cy="1677221"/>
          </a:xfrm>
          <a:prstGeom prst="rect">
            <a:avLst/>
          </a:prstGeom>
        </p:spPr>
      </p:pic>
      <p:pic>
        <p:nvPicPr>
          <p:cNvPr id="6" name="Picture 5">
            <a:extLst>
              <a:ext uri="{FF2B5EF4-FFF2-40B4-BE49-F238E27FC236}">
                <a16:creationId xmlns:a16="http://schemas.microsoft.com/office/drawing/2014/main" id="{8AB9B1B9-A65B-15F0-E023-A4FF449B8B5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336241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TOOLS USED</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1800" dirty="0">
                <a:latin typeface="+mj-lt"/>
              </a:rPr>
              <a:t>The chosen programming language for this project is </a:t>
            </a:r>
            <a:r>
              <a:rPr lang="en-US" sz="1800" b="1" dirty="0">
                <a:solidFill>
                  <a:srgbClr val="FF0000"/>
                </a:solidFill>
                <a:latin typeface="+mj-lt"/>
              </a:rPr>
              <a:t>Python</a:t>
            </a:r>
            <a:r>
              <a:rPr lang="en-US" sz="1800" dirty="0">
                <a:latin typeface="+mj-lt"/>
              </a:rPr>
              <a:t>, which offers a wide range of libraries for data analysis and model building.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7A0B96B8-1905-4F3D-95C8-E2CEE0CBE2E6}"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7" name="Picture 6" descr="A blue and yellow snake with gears&#10;&#10;Description automatically generated">
            <a:extLst>
              <a:ext uri="{FF2B5EF4-FFF2-40B4-BE49-F238E27FC236}">
                <a16:creationId xmlns:a16="http://schemas.microsoft.com/office/drawing/2014/main" id="{A6A0A0AD-C832-DE69-DDF2-EC281C3956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99507" y="3112851"/>
            <a:ext cx="3676403" cy="2107367"/>
          </a:xfrm>
          <a:prstGeom prst="rect">
            <a:avLst/>
          </a:prstGeom>
        </p:spPr>
      </p:pic>
      <p:pic>
        <p:nvPicPr>
          <p:cNvPr id="6" name="Picture 5">
            <a:extLst>
              <a:ext uri="{FF2B5EF4-FFF2-40B4-BE49-F238E27FC236}">
                <a16:creationId xmlns:a16="http://schemas.microsoft.com/office/drawing/2014/main" id="{D5597D29-0E85-85DF-CD64-1616029C39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37288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CONCLUSION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800" dirty="0">
                <a:latin typeface="+mj-lt"/>
              </a:rPr>
              <a:t>The analysis of the tweet scores, including the </a:t>
            </a:r>
            <a:r>
              <a:rPr lang="en-US" sz="1800" b="1" dirty="0">
                <a:solidFill>
                  <a:srgbClr val="FF0000"/>
                </a:solidFill>
                <a:latin typeface="+mj-lt"/>
              </a:rPr>
              <a:t>lag, magnitude, and slope</a:t>
            </a:r>
            <a:r>
              <a:rPr lang="en-US" sz="1800" dirty="0">
                <a:latin typeface="+mj-lt"/>
              </a:rPr>
              <a:t>, in relation to the changes in Bitcoin prices provides valuable insights into the dynamics of Twitter sentiment and its impact on the cryptocurrency market.</a:t>
            </a:r>
          </a:p>
          <a:p>
            <a:pPr marL="457200" indent="-457200">
              <a:buFont typeface="+mj-lt"/>
              <a:buAutoNum type="arabicPeriod"/>
            </a:pPr>
            <a:r>
              <a:rPr lang="en-US" sz="1800" b="1" dirty="0">
                <a:solidFill>
                  <a:srgbClr val="FF0000"/>
                </a:solidFill>
                <a:latin typeface="+mj-lt"/>
              </a:rPr>
              <a:t>The Support Vector Machines (SVM) </a:t>
            </a:r>
            <a:r>
              <a:rPr lang="en-US" sz="1800" dirty="0">
                <a:latin typeface="+mj-lt"/>
              </a:rPr>
              <a:t>model consistently performed well across various metrics and demonstrated strong performance with high accuracy based on cross-validation results.</a:t>
            </a:r>
          </a:p>
          <a:p>
            <a:pPr marL="457200" indent="-457200">
              <a:buFont typeface="+mj-lt"/>
              <a:buAutoNum type="arabicPeriod"/>
            </a:pPr>
            <a:r>
              <a:rPr lang="en-US" sz="1800" b="1" dirty="0">
                <a:solidFill>
                  <a:srgbClr val="FF0000"/>
                </a:solidFill>
                <a:latin typeface="+mj-lt"/>
              </a:rPr>
              <a:t>Random Forest and Gradient Boosting regressors </a:t>
            </a:r>
            <a:r>
              <a:rPr lang="en-US" sz="1800" dirty="0">
                <a:latin typeface="+mj-lt"/>
              </a:rPr>
              <a:t>exhibit better performance in prediction price as well as price change (delta).</a:t>
            </a:r>
          </a:p>
          <a:p>
            <a:pPr marL="457200" indent="-457200">
              <a:buFont typeface="+mj-lt"/>
              <a:buAutoNum type="arabicPeriod"/>
            </a:pPr>
            <a:r>
              <a:rPr lang="en-US" sz="1800" dirty="0">
                <a:latin typeface="+mj-lt"/>
              </a:rPr>
              <a:t>Some currencies may benefit from using SMA, whereas ARIMA, LSTM, and Prophet</a:t>
            </a:r>
            <a:r>
              <a:rPr lang="en-US" sz="1800" b="1" dirty="0">
                <a:solidFill>
                  <a:srgbClr val="FF0000"/>
                </a:solidFill>
                <a:latin typeface="+mj-lt"/>
              </a:rPr>
              <a:t> each possess unique strengths and weaknesses. </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2C4CF7B-2DCA-48E6-8343-853952C64148}"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6" name="Picture 5">
            <a:extLst>
              <a:ext uri="{FF2B5EF4-FFF2-40B4-BE49-F238E27FC236}">
                <a16:creationId xmlns:a16="http://schemas.microsoft.com/office/drawing/2014/main" id="{75EB7527-CEA2-87AB-4DC6-CEEE86F0768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pic>
        <p:nvPicPr>
          <p:cNvPr id="7" name="Picture 6">
            <a:extLst>
              <a:ext uri="{FF2B5EF4-FFF2-40B4-BE49-F238E27FC236}">
                <a16:creationId xmlns:a16="http://schemas.microsoft.com/office/drawing/2014/main" id="{24B265FA-954C-3D9F-7114-90718B28EDB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65568" y="5831633"/>
            <a:ext cx="1982919" cy="830619"/>
          </a:xfrm>
          <a:prstGeom prst="rect">
            <a:avLst/>
          </a:prstGeom>
        </p:spPr>
      </p:pic>
    </p:spTree>
    <p:extLst>
      <p:ext uri="{BB962C8B-B14F-4D97-AF65-F5344CB8AC3E}">
        <p14:creationId xmlns:p14="http://schemas.microsoft.com/office/powerpoint/2010/main" val="157998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319C-2CE8-2D03-F274-E19F185FFE82}"/>
              </a:ext>
            </a:extLst>
          </p:cNvPr>
          <p:cNvSpPr>
            <a:spLocks noGrp="1"/>
          </p:cNvSpPr>
          <p:nvPr>
            <p:ph type="title"/>
          </p:nvPr>
        </p:nvSpPr>
        <p:spPr/>
        <p:txBody>
          <a:bodyPr>
            <a:normAutofit/>
          </a:bodyPr>
          <a:lstStyle/>
          <a:p>
            <a:r>
              <a:rPr lang="en-US" sz="1800" kern="100" dirty="0">
                <a:ea typeface="Calibri" panose="020F0502020204030204" pitchFamily="34" charset="0"/>
                <a:cs typeface="Calibri" panose="020F0502020204030204" pitchFamily="34" charset="0"/>
              </a:rPr>
              <a:t>APPROACH</a:t>
            </a:r>
            <a:endParaRPr lang="en-US" sz="1800" dirty="0"/>
          </a:p>
        </p:txBody>
      </p:sp>
      <p:sp>
        <p:nvSpPr>
          <p:cNvPr id="3" name="Text Placeholder 2">
            <a:extLst>
              <a:ext uri="{FF2B5EF4-FFF2-40B4-BE49-F238E27FC236}">
                <a16:creationId xmlns:a16="http://schemas.microsoft.com/office/drawing/2014/main" id="{E5A4750A-DF0D-DF50-7709-E6A52CB9155D}"/>
              </a:ext>
            </a:extLst>
          </p:cNvPr>
          <p:cNvSpPr>
            <a:spLocks noGrp="1"/>
          </p:cNvSpPr>
          <p:nvPr>
            <p:ph type="body" sz="quarter" idx="10"/>
          </p:nvPr>
        </p:nvSpPr>
        <p:spPr bwMode="gray">
          <a:xfrm>
            <a:off x="725300" y="1743655"/>
            <a:ext cx="1335068" cy="865584"/>
          </a:xfrm>
        </p:spPr>
        <p:txBody>
          <a:bodyPr/>
          <a:lstStyle/>
          <a:p>
            <a:r>
              <a:rPr lang="en-US" dirty="0"/>
              <a:t> </a:t>
            </a:r>
          </a:p>
        </p:txBody>
      </p:sp>
      <p:sp>
        <p:nvSpPr>
          <p:cNvPr id="6" name="Text Placeholder 5">
            <a:extLst>
              <a:ext uri="{FF2B5EF4-FFF2-40B4-BE49-F238E27FC236}">
                <a16:creationId xmlns:a16="http://schemas.microsoft.com/office/drawing/2014/main" id="{DDD8DAAE-07DF-E088-8EFA-78573522DA5F}"/>
              </a:ext>
            </a:extLst>
          </p:cNvPr>
          <p:cNvSpPr>
            <a:spLocks noGrp="1"/>
          </p:cNvSpPr>
          <p:nvPr>
            <p:ph type="body" sz="quarter" idx="13"/>
          </p:nvPr>
        </p:nvSpPr>
        <p:spPr>
          <a:xfrm>
            <a:off x="769622" y="2096318"/>
            <a:ext cx="1165860" cy="247140"/>
          </a:xfrm>
        </p:spPr>
        <p:txBody>
          <a:bodyPr/>
          <a:lstStyle/>
          <a:p>
            <a:r>
              <a:rPr lang="en-US" dirty="0">
                <a:solidFill>
                  <a:schemeClr val="bg1"/>
                </a:solidFill>
              </a:rPr>
              <a:t>Data Collection</a:t>
            </a:r>
          </a:p>
        </p:txBody>
      </p:sp>
      <p:sp>
        <p:nvSpPr>
          <p:cNvPr id="4" name="Text Placeholder 3">
            <a:extLst>
              <a:ext uri="{FF2B5EF4-FFF2-40B4-BE49-F238E27FC236}">
                <a16:creationId xmlns:a16="http://schemas.microsoft.com/office/drawing/2014/main" id="{9AD117B3-6E24-85B2-E567-9957DB07899F}"/>
              </a:ext>
            </a:extLst>
          </p:cNvPr>
          <p:cNvSpPr>
            <a:spLocks noGrp="1"/>
          </p:cNvSpPr>
          <p:nvPr>
            <p:ph type="body" sz="quarter" idx="11"/>
          </p:nvPr>
        </p:nvSpPr>
        <p:spPr>
          <a:xfrm>
            <a:off x="2301479" y="1743655"/>
            <a:ext cx="1362586" cy="865584"/>
          </a:xfrm>
        </p:spPr>
        <p:txBody>
          <a:bodyPr/>
          <a:lstStyle/>
          <a:p>
            <a:r>
              <a:rPr lang="en-US" dirty="0"/>
              <a:t> </a:t>
            </a:r>
          </a:p>
        </p:txBody>
      </p:sp>
      <p:sp>
        <p:nvSpPr>
          <p:cNvPr id="7" name="Text Placeholder 6">
            <a:extLst>
              <a:ext uri="{FF2B5EF4-FFF2-40B4-BE49-F238E27FC236}">
                <a16:creationId xmlns:a16="http://schemas.microsoft.com/office/drawing/2014/main" id="{051029BB-D140-C153-A407-284C2DCDE053}"/>
              </a:ext>
            </a:extLst>
          </p:cNvPr>
          <p:cNvSpPr>
            <a:spLocks noGrp="1"/>
          </p:cNvSpPr>
          <p:nvPr>
            <p:ph type="body" sz="quarter" idx="14"/>
          </p:nvPr>
        </p:nvSpPr>
        <p:spPr>
          <a:xfrm>
            <a:off x="2301479" y="2094838"/>
            <a:ext cx="1414287" cy="231197"/>
          </a:xfrm>
        </p:spPr>
        <p:txBody>
          <a:bodyPr/>
          <a:lstStyle/>
          <a:p>
            <a:pPr lvl="0" algn="ctr"/>
            <a:r>
              <a:rPr lang="en-US" dirty="0">
                <a:solidFill>
                  <a:schemeClr val="bg1"/>
                </a:solidFill>
              </a:rPr>
              <a:t>Preprocessing</a:t>
            </a:r>
          </a:p>
        </p:txBody>
      </p:sp>
      <p:sp>
        <p:nvSpPr>
          <p:cNvPr id="5" name="Text Placeholder 4">
            <a:extLst>
              <a:ext uri="{FF2B5EF4-FFF2-40B4-BE49-F238E27FC236}">
                <a16:creationId xmlns:a16="http://schemas.microsoft.com/office/drawing/2014/main" id="{ED176236-58B3-8708-A45C-3CFCD460A86F}"/>
              </a:ext>
            </a:extLst>
          </p:cNvPr>
          <p:cNvSpPr>
            <a:spLocks noGrp="1"/>
          </p:cNvSpPr>
          <p:nvPr>
            <p:ph type="body" sz="quarter" idx="12"/>
          </p:nvPr>
        </p:nvSpPr>
        <p:spPr>
          <a:xfrm>
            <a:off x="7083489" y="1734464"/>
            <a:ext cx="1436554" cy="865584"/>
          </a:xfrm>
        </p:spPr>
        <p:txBody>
          <a:bodyPr/>
          <a:lstStyle/>
          <a:p>
            <a:r>
              <a:rPr lang="en-US" dirty="0"/>
              <a:t> </a:t>
            </a:r>
          </a:p>
          <a:p>
            <a:endParaRPr lang="en-US" dirty="0"/>
          </a:p>
        </p:txBody>
      </p:sp>
      <p:sp>
        <p:nvSpPr>
          <p:cNvPr id="8" name="Text Placeholder 7">
            <a:extLst>
              <a:ext uri="{FF2B5EF4-FFF2-40B4-BE49-F238E27FC236}">
                <a16:creationId xmlns:a16="http://schemas.microsoft.com/office/drawing/2014/main" id="{CC823F9F-44C8-9426-0356-040D62C93CEB}"/>
              </a:ext>
            </a:extLst>
          </p:cNvPr>
          <p:cNvSpPr>
            <a:spLocks noGrp="1"/>
          </p:cNvSpPr>
          <p:nvPr>
            <p:ph type="body" sz="quarter" idx="15"/>
          </p:nvPr>
        </p:nvSpPr>
        <p:spPr>
          <a:xfrm>
            <a:off x="7031949" y="2060239"/>
            <a:ext cx="1544030" cy="425580"/>
          </a:xfrm>
        </p:spPr>
        <p:txBody>
          <a:bodyPr/>
          <a:lstStyle/>
          <a:p>
            <a:pPr lvl="0" algn="ctr"/>
            <a:r>
              <a:rPr lang="en-US" dirty="0">
                <a:solidFill>
                  <a:schemeClr val="bg1"/>
                </a:solidFill>
              </a:rPr>
              <a:t>Results Interpretation</a:t>
            </a:r>
          </a:p>
        </p:txBody>
      </p:sp>
      <p:sp>
        <p:nvSpPr>
          <p:cNvPr id="9" name="Text Placeholder 8">
            <a:extLst>
              <a:ext uri="{FF2B5EF4-FFF2-40B4-BE49-F238E27FC236}">
                <a16:creationId xmlns:a16="http://schemas.microsoft.com/office/drawing/2014/main" id="{42835657-5DA0-1A6D-5167-12F6EB432C6B}"/>
              </a:ext>
            </a:extLst>
          </p:cNvPr>
          <p:cNvSpPr>
            <a:spLocks noGrp="1"/>
          </p:cNvSpPr>
          <p:nvPr>
            <p:ph type="body" sz="quarter" idx="16"/>
          </p:nvPr>
        </p:nvSpPr>
        <p:spPr/>
        <p:txBody>
          <a:bodyPr/>
          <a:lstStyle/>
          <a:p>
            <a:pPr marL="128588" indent="-128588" algn="ctr">
              <a:buFont typeface="Arial" panose="020B0604020202020204" pitchFamily="34" charset="0"/>
              <a:buChar char="•"/>
            </a:pPr>
            <a:r>
              <a:rPr lang="en-US" dirty="0"/>
              <a:t>Tweets Dataset</a:t>
            </a:r>
          </a:p>
          <a:p>
            <a:pPr marL="128588" indent="-128588" algn="ctr">
              <a:buFont typeface="Arial" panose="020B0604020202020204" pitchFamily="34" charset="0"/>
              <a:buChar char="•"/>
            </a:pPr>
            <a:r>
              <a:rPr lang="en-US" dirty="0"/>
              <a:t>Crypto Dataset</a:t>
            </a:r>
          </a:p>
          <a:p>
            <a:endParaRPr lang="en-US" dirty="0"/>
          </a:p>
          <a:p>
            <a:endParaRPr lang="en-US" dirty="0"/>
          </a:p>
        </p:txBody>
      </p:sp>
      <p:sp>
        <p:nvSpPr>
          <p:cNvPr id="10" name="Text Placeholder 9">
            <a:extLst>
              <a:ext uri="{FF2B5EF4-FFF2-40B4-BE49-F238E27FC236}">
                <a16:creationId xmlns:a16="http://schemas.microsoft.com/office/drawing/2014/main" id="{4DB0A2FA-5D96-215B-CC72-FB61D8525AAC}"/>
              </a:ext>
            </a:extLst>
          </p:cNvPr>
          <p:cNvSpPr>
            <a:spLocks noGrp="1"/>
          </p:cNvSpPr>
          <p:nvPr>
            <p:ph type="body" sz="quarter" idx="17"/>
          </p:nvPr>
        </p:nvSpPr>
        <p:spPr>
          <a:xfrm>
            <a:off x="2365590" y="2722214"/>
            <a:ext cx="1350176" cy="629387"/>
          </a:xfrm>
        </p:spPr>
        <p:txBody>
          <a:bodyPr/>
          <a:lstStyle/>
          <a:p>
            <a:pPr marL="128588" indent="-128588">
              <a:buFont typeface="Arial" panose="020B0604020202020204" pitchFamily="34" charset="0"/>
              <a:buChar char="•"/>
            </a:pPr>
            <a:r>
              <a:rPr lang="en-US" dirty="0"/>
              <a:t>Tweets Cleaning</a:t>
            </a:r>
          </a:p>
          <a:p>
            <a:pPr marL="128588" indent="-128588">
              <a:buFont typeface="Arial" panose="020B0604020202020204" pitchFamily="34" charset="0"/>
              <a:buChar char="•"/>
            </a:pPr>
            <a:r>
              <a:rPr lang="en-US" dirty="0"/>
              <a:t>Sentiment Analysis with VADER AND Text Blob</a:t>
            </a:r>
          </a:p>
          <a:p>
            <a:pPr marL="128588" indent="-128588">
              <a:buFont typeface="Arial" panose="020B0604020202020204" pitchFamily="34" charset="0"/>
              <a:buChar char="•"/>
            </a:pPr>
            <a:r>
              <a:rPr lang="en-US" dirty="0"/>
              <a:t>Data Preparation &amp; EDA</a:t>
            </a:r>
          </a:p>
          <a:p>
            <a:endParaRPr lang="en-US" dirty="0"/>
          </a:p>
        </p:txBody>
      </p:sp>
      <p:sp>
        <p:nvSpPr>
          <p:cNvPr id="28" name="Text Placeholder 27">
            <a:extLst>
              <a:ext uri="{FF2B5EF4-FFF2-40B4-BE49-F238E27FC236}">
                <a16:creationId xmlns:a16="http://schemas.microsoft.com/office/drawing/2014/main" id="{948CEE70-39A4-44B7-C3E9-34D19AB5B88B}"/>
              </a:ext>
            </a:extLst>
          </p:cNvPr>
          <p:cNvSpPr>
            <a:spLocks noGrp="1"/>
          </p:cNvSpPr>
          <p:nvPr>
            <p:ph type="body" sz="quarter" idx="18"/>
          </p:nvPr>
        </p:nvSpPr>
        <p:spPr>
          <a:xfrm>
            <a:off x="3959184" y="2771134"/>
            <a:ext cx="1430627" cy="629387"/>
          </a:xfrm>
        </p:spPr>
        <p:txBody>
          <a:bodyPr/>
          <a:lstStyle/>
          <a:p>
            <a:pPr marL="128588" indent="-128588">
              <a:buFont typeface="Arial" panose="020B0604020202020204" pitchFamily="34" charset="0"/>
              <a:buChar char="•"/>
            </a:pPr>
            <a:r>
              <a:rPr lang="en-US" dirty="0"/>
              <a:t>Sentiment Score Vs Price </a:t>
            </a:r>
          </a:p>
          <a:p>
            <a:pPr marL="128588" indent="-128588">
              <a:buFont typeface="Arial" panose="020B0604020202020204" pitchFamily="34" charset="0"/>
              <a:buChar char="•"/>
            </a:pPr>
            <a:r>
              <a:rPr lang="en-US" dirty="0"/>
              <a:t>Sentiment Score Vs Price Change </a:t>
            </a:r>
          </a:p>
        </p:txBody>
      </p:sp>
      <p:sp>
        <p:nvSpPr>
          <p:cNvPr id="63" name="Text Placeholder 62">
            <a:extLst>
              <a:ext uri="{FF2B5EF4-FFF2-40B4-BE49-F238E27FC236}">
                <a16:creationId xmlns:a16="http://schemas.microsoft.com/office/drawing/2014/main" id="{30255E1E-52F3-FD18-1B19-D42D6870D754}"/>
              </a:ext>
            </a:extLst>
          </p:cNvPr>
          <p:cNvSpPr>
            <a:spLocks noGrp="1"/>
          </p:cNvSpPr>
          <p:nvPr>
            <p:ph type="body" sz="quarter" idx="19"/>
          </p:nvPr>
        </p:nvSpPr>
        <p:spPr>
          <a:xfrm>
            <a:off x="5595379" y="2750707"/>
            <a:ext cx="1352550" cy="629387"/>
          </a:xfrm>
        </p:spPr>
        <p:txBody>
          <a:bodyPr/>
          <a:lstStyle/>
          <a:p>
            <a:pPr marL="128588" indent="-128588">
              <a:buFont typeface="Arial" panose="020B0604020202020204" pitchFamily="34" charset="0"/>
              <a:buChar char="•"/>
            </a:pPr>
            <a:r>
              <a:rPr lang="en-US" dirty="0"/>
              <a:t>Models, evaluation, and Cross Validation</a:t>
            </a:r>
          </a:p>
          <a:p>
            <a:pPr marL="128588" indent="-128588">
              <a:buFont typeface="Arial" panose="020B0604020202020204" pitchFamily="34" charset="0"/>
              <a:buChar char="•"/>
            </a:pPr>
            <a:r>
              <a:rPr lang="en-US" dirty="0"/>
              <a:t>Sentiment</a:t>
            </a:r>
          </a:p>
          <a:p>
            <a:pPr marL="128588" indent="-128588">
              <a:buFont typeface="Arial" panose="020B0604020202020204" pitchFamily="34" charset="0"/>
              <a:buChar char="•"/>
            </a:pPr>
            <a:r>
              <a:rPr lang="en-US" dirty="0"/>
              <a:t>Price</a:t>
            </a:r>
          </a:p>
          <a:p>
            <a:pPr marL="128588" indent="-128588">
              <a:buFont typeface="Arial" panose="020B0604020202020204" pitchFamily="34" charset="0"/>
              <a:buChar char="•"/>
            </a:pPr>
            <a:r>
              <a:rPr lang="en-US" dirty="0"/>
              <a:t>Price Change</a:t>
            </a:r>
          </a:p>
          <a:p>
            <a:endParaRPr lang="en-US" dirty="0"/>
          </a:p>
        </p:txBody>
      </p:sp>
      <p:sp>
        <p:nvSpPr>
          <p:cNvPr id="64" name="Text Placeholder 63">
            <a:extLst>
              <a:ext uri="{FF2B5EF4-FFF2-40B4-BE49-F238E27FC236}">
                <a16:creationId xmlns:a16="http://schemas.microsoft.com/office/drawing/2014/main" id="{E12194B4-7038-6077-795A-394B86080A4B}"/>
              </a:ext>
            </a:extLst>
          </p:cNvPr>
          <p:cNvSpPr>
            <a:spLocks noGrp="1"/>
          </p:cNvSpPr>
          <p:nvPr>
            <p:ph type="body" sz="quarter" idx="20"/>
          </p:nvPr>
        </p:nvSpPr>
        <p:spPr>
          <a:xfrm>
            <a:off x="7211863" y="2731072"/>
            <a:ext cx="1296539" cy="629387"/>
          </a:xfrm>
        </p:spPr>
        <p:txBody>
          <a:bodyPr/>
          <a:lstStyle/>
          <a:p>
            <a:pPr marL="128588" indent="-128588">
              <a:buFont typeface="Arial" panose="020B0604020202020204" pitchFamily="34" charset="0"/>
              <a:buChar char="•"/>
            </a:pPr>
            <a:r>
              <a:rPr lang="en-US" dirty="0"/>
              <a:t>Conclusion</a:t>
            </a:r>
          </a:p>
          <a:p>
            <a:pPr marL="128588" indent="-128588">
              <a:buFont typeface="Arial" panose="020B0604020202020204" pitchFamily="34" charset="0"/>
              <a:buChar char="•"/>
            </a:pPr>
            <a:r>
              <a:rPr lang="en-US" dirty="0"/>
              <a:t>Recommendations</a:t>
            </a:r>
          </a:p>
          <a:p>
            <a:endParaRPr lang="en-US" dirty="0"/>
          </a:p>
        </p:txBody>
      </p:sp>
      <p:sp>
        <p:nvSpPr>
          <p:cNvPr id="99" name="Text Placeholder 98">
            <a:extLst>
              <a:ext uri="{FF2B5EF4-FFF2-40B4-BE49-F238E27FC236}">
                <a16:creationId xmlns:a16="http://schemas.microsoft.com/office/drawing/2014/main" id="{4B15B48F-323D-D53A-284E-ECFCF1B47763}"/>
              </a:ext>
            </a:extLst>
          </p:cNvPr>
          <p:cNvSpPr>
            <a:spLocks noGrp="1"/>
          </p:cNvSpPr>
          <p:nvPr>
            <p:ph type="body" sz="quarter" idx="21"/>
          </p:nvPr>
        </p:nvSpPr>
        <p:spPr/>
        <p:txBody>
          <a:bodyPr/>
          <a:lstStyle/>
          <a:p>
            <a:r>
              <a:rPr lang="en-US" dirty="0"/>
              <a:t>1</a:t>
            </a:r>
          </a:p>
        </p:txBody>
      </p:sp>
      <p:sp>
        <p:nvSpPr>
          <p:cNvPr id="100" name="Text Placeholder 99">
            <a:extLst>
              <a:ext uri="{FF2B5EF4-FFF2-40B4-BE49-F238E27FC236}">
                <a16:creationId xmlns:a16="http://schemas.microsoft.com/office/drawing/2014/main" id="{10991830-5611-7EA5-5C05-EB305E105A54}"/>
              </a:ext>
            </a:extLst>
          </p:cNvPr>
          <p:cNvSpPr>
            <a:spLocks noGrp="1"/>
          </p:cNvSpPr>
          <p:nvPr>
            <p:ph type="body" sz="quarter" idx="22"/>
          </p:nvPr>
        </p:nvSpPr>
        <p:spPr/>
        <p:txBody>
          <a:bodyPr/>
          <a:lstStyle/>
          <a:p>
            <a:r>
              <a:rPr lang="en-US" dirty="0"/>
              <a:t>2</a:t>
            </a:r>
          </a:p>
        </p:txBody>
      </p:sp>
      <p:sp>
        <p:nvSpPr>
          <p:cNvPr id="101" name="Text Placeholder 100">
            <a:extLst>
              <a:ext uri="{FF2B5EF4-FFF2-40B4-BE49-F238E27FC236}">
                <a16:creationId xmlns:a16="http://schemas.microsoft.com/office/drawing/2014/main" id="{5D75CF1C-89C8-3658-E1C1-3B208B1E7D72}"/>
              </a:ext>
            </a:extLst>
          </p:cNvPr>
          <p:cNvSpPr>
            <a:spLocks noGrp="1"/>
          </p:cNvSpPr>
          <p:nvPr>
            <p:ph type="body" sz="quarter" idx="23"/>
          </p:nvPr>
        </p:nvSpPr>
        <p:spPr/>
        <p:txBody>
          <a:bodyPr/>
          <a:lstStyle/>
          <a:p>
            <a:r>
              <a:rPr lang="en-US" dirty="0"/>
              <a:t>3</a:t>
            </a:r>
          </a:p>
        </p:txBody>
      </p:sp>
      <p:sp>
        <p:nvSpPr>
          <p:cNvPr id="102" name="Text Placeholder 101">
            <a:extLst>
              <a:ext uri="{FF2B5EF4-FFF2-40B4-BE49-F238E27FC236}">
                <a16:creationId xmlns:a16="http://schemas.microsoft.com/office/drawing/2014/main" id="{028BE212-50F0-A359-7C63-B91DE555EBC0}"/>
              </a:ext>
            </a:extLst>
          </p:cNvPr>
          <p:cNvSpPr>
            <a:spLocks noGrp="1"/>
          </p:cNvSpPr>
          <p:nvPr>
            <p:ph type="body" sz="quarter" idx="24"/>
          </p:nvPr>
        </p:nvSpPr>
        <p:spPr/>
        <p:txBody>
          <a:bodyPr/>
          <a:lstStyle/>
          <a:p>
            <a:r>
              <a:rPr lang="en-US" dirty="0"/>
              <a:t>4</a:t>
            </a:r>
          </a:p>
        </p:txBody>
      </p:sp>
      <p:sp>
        <p:nvSpPr>
          <p:cNvPr id="103" name="Text Placeholder 102">
            <a:extLst>
              <a:ext uri="{FF2B5EF4-FFF2-40B4-BE49-F238E27FC236}">
                <a16:creationId xmlns:a16="http://schemas.microsoft.com/office/drawing/2014/main" id="{19F7CB68-3005-C3CF-3A55-43B3FA72542F}"/>
              </a:ext>
            </a:extLst>
          </p:cNvPr>
          <p:cNvSpPr>
            <a:spLocks noGrp="1"/>
          </p:cNvSpPr>
          <p:nvPr>
            <p:ph type="body" sz="quarter" idx="25"/>
          </p:nvPr>
        </p:nvSpPr>
        <p:spPr/>
        <p:txBody>
          <a:bodyPr/>
          <a:lstStyle/>
          <a:p>
            <a:r>
              <a:rPr lang="en-US" dirty="0"/>
              <a:t>5</a:t>
            </a:r>
          </a:p>
        </p:txBody>
      </p:sp>
      <p:pic>
        <p:nvPicPr>
          <p:cNvPr id="158" name="Picture Placeholder 157" descr="Isometric drawing person climbing a mountain">
            <a:extLst>
              <a:ext uri="{FF2B5EF4-FFF2-40B4-BE49-F238E27FC236}">
                <a16:creationId xmlns:a16="http://schemas.microsoft.com/office/drawing/2014/main" id="{5AEC4904-7638-57CD-130D-B0230284BC5F}"/>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t="8124" b="8124"/>
          <a:stretch/>
        </p:blipFill>
        <p:spPr>
          <a:xfrm>
            <a:off x="4384087" y="4120872"/>
            <a:ext cx="3592594" cy="2288074"/>
          </a:xfrm>
        </p:spPr>
      </p:pic>
      <p:sp>
        <p:nvSpPr>
          <p:cNvPr id="13" name="Text Placeholder 3">
            <a:extLst>
              <a:ext uri="{FF2B5EF4-FFF2-40B4-BE49-F238E27FC236}">
                <a16:creationId xmlns:a16="http://schemas.microsoft.com/office/drawing/2014/main" id="{639230FE-8D08-FF6F-D079-11F2BE73D4C6}"/>
              </a:ext>
            </a:extLst>
          </p:cNvPr>
          <p:cNvSpPr txBox="1">
            <a:spLocks/>
          </p:cNvSpPr>
          <p:nvPr/>
        </p:nvSpPr>
        <p:spPr>
          <a:xfrm>
            <a:off x="3924151" y="1724396"/>
            <a:ext cx="1381889" cy="865584"/>
          </a:xfrm>
          <a:prstGeom prst="rect">
            <a:avLst/>
          </a:prstGeom>
          <a:solidFill>
            <a:schemeClr val="accent1"/>
          </a:solidFill>
        </p:spPr>
        <p:txBody>
          <a:bodyPr vert="horz" lIns="205740" tIns="342900" rIns="34290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 </a:t>
            </a:r>
          </a:p>
          <a:p>
            <a:endParaRPr lang="en-US" sz="900" dirty="0"/>
          </a:p>
        </p:txBody>
      </p:sp>
      <p:sp>
        <p:nvSpPr>
          <p:cNvPr id="14" name="Text Placeholder 3">
            <a:extLst>
              <a:ext uri="{FF2B5EF4-FFF2-40B4-BE49-F238E27FC236}">
                <a16:creationId xmlns:a16="http://schemas.microsoft.com/office/drawing/2014/main" id="{9AA5339C-15B3-1B3B-47BC-3CFA035A3A3B}"/>
              </a:ext>
            </a:extLst>
          </p:cNvPr>
          <p:cNvSpPr txBox="1">
            <a:spLocks/>
          </p:cNvSpPr>
          <p:nvPr/>
        </p:nvSpPr>
        <p:spPr>
          <a:xfrm>
            <a:off x="5479451" y="1769086"/>
            <a:ext cx="1430628" cy="865584"/>
          </a:xfrm>
          <a:prstGeom prst="rect">
            <a:avLst/>
          </a:prstGeom>
          <a:solidFill>
            <a:schemeClr val="accent1"/>
          </a:solidFill>
        </p:spPr>
        <p:txBody>
          <a:bodyPr vert="horz" lIns="205740" tIns="342900" rIns="34290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 </a:t>
            </a:r>
          </a:p>
          <a:p>
            <a:endParaRPr lang="en-US" sz="900" dirty="0"/>
          </a:p>
        </p:txBody>
      </p:sp>
      <p:sp>
        <p:nvSpPr>
          <p:cNvPr id="15" name="Text Placeholder 6">
            <a:extLst>
              <a:ext uri="{FF2B5EF4-FFF2-40B4-BE49-F238E27FC236}">
                <a16:creationId xmlns:a16="http://schemas.microsoft.com/office/drawing/2014/main" id="{F8D152D7-B570-1FBF-D6F2-A07E108A1515}"/>
              </a:ext>
            </a:extLst>
          </p:cNvPr>
          <p:cNvSpPr txBox="1">
            <a:spLocks/>
          </p:cNvSpPr>
          <p:nvPr/>
        </p:nvSpPr>
        <p:spPr>
          <a:xfrm>
            <a:off x="3810750" y="2094839"/>
            <a:ext cx="1595359" cy="279800"/>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spc="40" baseline="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050" dirty="0">
                <a:solidFill>
                  <a:schemeClr val="bg1"/>
                </a:solidFill>
              </a:rPr>
              <a:t>Sentiment Analysis </a:t>
            </a:r>
          </a:p>
        </p:txBody>
      </p:sp>
      <p:sp>
        <p:nvSpPr>
          <p:cNvPr id="16" name="Text Placeholder 6">
            <a:extLst>
              <a:ext uri="{FF2B5EF4-FFF2-40B4-BE49-F238E27FC236}">
                <a16:creationId xmlns:a16="http://schemas.microsoft.com/office/drawing/2014/main" id="{B247D922-99EC-0A28-B898-D74F55657243}"/>
              </a:ext>
            </a:extLst>
          </p:cNvPr>
          <p:cNvSpPr txBox="1">
            <a:spLocks/>
          </p:cNvSpPr>
          <p:nvPr/>
        </p:nvSpPr>
        <p:spPr>
          <a:xfrm>
            <a:off x="5533018" y="2107126"/>
            <a:ext cx="1430628" cy="18950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spc="40" baseline="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050" dirty="0">
                <a:solidFill>
                  <a:schemeClr val="bg1"/>
                </a:solidFill>
              </a:rPr>
              <a:t>Prediction</a:t>
            </a:r>
          </a:p>
        </p:txBody>
      </p:sp>
      <p:pic>
        <p:nvPicPr>
          <p:cNvPr id="17" name="Picture 16">
            <a:extLst>
              <a:ext uri="{FF2B5EF4-FFF2-40B4-BE49-F238E27FC236}">
                <a16:creationId xmlns:a16="http://schemas.microsoft.com/office/drawing/2014/main" id="{A34F56C5-0454-55BA-8DC7-7812DB2DDDD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66841" y="5818458"/>
            <a:ext cx="1487189" cy="622964"/>
          </a:xfrm>
          <a:prstGeom prst="rect">
            <a:avLst/>
          </a:prstGeom>
        </p:spPr>
      </p:pic>
      <p:pic>
        <p:nvPicPr>
          <p:cNvPr id="12" name="Picture 11">
            <a:extLst>
              <a:ext uri="{FF2B5EF4-FFF2-40B4-BE49-F238E27FC236}">
                <a16:creationId xmlns:a16="http://schemas.microsoft.com/office/drawing/2014/main" id="{EBC0F114-6E32-248C-6614-90C234C33CCD}"/>
              </a:ext>
            </a:extLst>
          </p:cNvPr>
          <p:cNvPicPr>
            <a:picLocks noChangeAspect="1"/>
          </p:cNvPicPr>
          <p:nvPr/>
        </p:nvPicPr>
        <p:blipFill>
          <a:blip r:embed="rId5"/>
          <a:stretch>
            <a:fillRect/>
          </a:stretch>
        </p:blipFill>
        <p:spPr>
          <a:xfrm>
            <a:off x="7296150" y="6404418"/>
            <a:ext cx="1692207" cy="453581"/>
          </a:xfrm>
          <a:prstGeom prst="rect">
            <a:avLst/>
          </a:prstGeom>
        </p:spPr>
      </p:pic>
    </p:spTree>
    <p:extLst>
      <p:ext uri="{BB962C8B-B14F-4D97-AF65-F5344CB8AC3E}">
        <p14:creationId xmlns:p14="http://schemas.microsoft.com/office/powerpoint/2010/main" val="354099596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1_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3522</Words>
  <Application>Microsoft Office PowerPoint</Application>
  <PresentationFormat>On-screen Show (4:3)</PresentationFormat>
  <Paragraphs>747</Paragraphs>
  <Slides>46</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46</vt:i4>
      </vt:variant>
    </vt:vector>
  </HeadingPairs>
  <TitlesOfParts>
    <vt:vector size="51" baseType="lpstr">
      <vt:lpstr>Arial</vt:lpstr>
      <vt:lpstr>Calibri</vt:lpstr>
      <vt:lpstr>Times New Roman</vt:lpstr>
      <vt:lpstr>RyersonUniversity_MasterTemplate v1</vt:lpstr>
      <vt:lpstr>1_RyersonUniversity_MasterTemplate v1</vt:lpstr>
      <vt:lpstr>SENTIMENT ANALYSIS OF CRYPTOCURRENCY TWEETS: PREDICTING BITCOIN MARKET SENTIMENT AND PRICE MOVEMENTS USING MACHINE LEARNING</vt:lpstr>
      <vt:lpstr>SENTIMENT ANALYSIS OF CRYPTOCURRENCY TWEETS: PREDICTING BITCOIN MARKET SENTIMENT AND PRICE MOVEMENTS USING MACHINE LEARNING  </vt:lpstr>
      <vt:lpstr>INTRODUCTION  </vt:lpstr>
      <vt:lpstr>DATA SOURCES </vt:lpstr>
      <vt:lpstr>EXECUTIVE SUMMARY PROBLEM STATEMENTS </vt:lpstr>
      <vt:lpstr>EXECUTIVE SUMMARY SOLUTION </vt:lpstr>
      <vt:lpstr>EXECUTIVE SUMMARY TOOLS USED </vt:lpstr>
      <vt:lpstr>EXECUTIVE SUMMARY CONCLUSION </vt:lpstr>
      <vt:lpstr>APPROACH</vt:lpstr>
      <vt:lpstr>EXPLORATORY DATA ANALYSIS – (EDA) TWEETS Data Dictionary </vt:lpstr>
      <vt:lpstr>CORRELATION MATRIX  </vt:lpstr>
      <vt:lpstr>UNIVARIATE ANALYSIS </vt:lpstr>
      <vt:lpstr>UNIVARIATE ANALYSIS WORD CLOUD</vt:lpstr>
      <vt:lpstr>BIVARIATE ANALYSIS </vt:lpstr>
      <vt:lpstr>BIVARIATE ANALYSIS </vt:lpstr>
      <vt:lpstr>CRYPTOCURRENCIES DATA DESCRIPTION </vt:lpstr>
      <vt:lpstr>CORRELATION MATRIX </vt:lpstr>
      <vt:lpstr>UNIVARIATE ANALYSIS Time-series plot for each coin with each numeric column </vt:lpstr>
      <vt:lpstr>BIVARIATE ANALYSIS </vt:lpstr>
      <vt:lpstr>SKEWNESS Plotting the original and transformed sidewise to compare. </vt:lpstr>
      <vt:lpstr>OUTLIERS ANALYSIS Plotting with and without outliers</vt:lpstr>
      <vt:lpstr>MERGING DATASETS  </vt:lpstr>
      <vt:lpstr>SENTIMENT ANALYSIS SENTIMENT VS PRICE CHANGE (DELTA)- SLOPE AND MAGNITUDE</vt:lpstr>
      <vt:lpstr>CLASSIFICATION MODELS FOR SENTIMENT PREDICTION FEATURE SELECTION </vt:lpstr>
      <vt:lpstr>CLASSIFICATION MODELS FOR SENTIMENT ANALYSIS</vt:lpstr>
      <vt:lpstr>CROSS VALIDATION </vt:lpstr>
      <vt:lpstr>HYPERTUNNING PARAMETERS </vt:lpstr>
      <vt:lpstr>REGRESSION MODELS FOR PRICE PREDICTION </vt:lpstr>
      <vt:lpstr>COMPARISON TABLES </vt:lpstr>
      <vt:lpstr>CROSS VALIDATION </vt:lpstr>
      <vt:lpstr>HYPERTUNNING PARAMETERS </vt:lpstr>
      <vt:lpstr>REGRESSION MODELS FOR PRICE CHANGE (DELTA) PREDICTIONS</vt:lpstr>
      <vt:lpstr>COMPARISON TABLE </vt:lpstr>
      <vt:lpstr>CROSS VALIDATION </vt:lpstr>
      <vt:lpstr>HYPERTUNNING PARAMETERS </vt:lpstr>
      <vt:lpstr>TIME SERIES MODELS FOR FIVE CRYTOCURRENCIES PRICE PREDICTION</vt:lpstr>
      <vt:lpstr>Simple Moving Average (SMA)</vt:lpstr>
      <vt:lpstr>Autoregressive Integrated Moving Average (ARIMA) </vt:lpstr>
      <vt:lpstr>Prophet </vt:lpstr>
      <vt:lpstr>Deep Learning Techniques LSTM model without any dropout layers </vt:lpstr>
      <vt:lpstr>Deep Learning Techniques LSTM model with dropout layers </vt:lpstr>
      <vt:lpstr>SELF REFLECTION</vt:lpstr>
      <vt:lpstr>LIMITATIONS</vt:lpstr>
      <vt:lpstr>FUTURE WORK</vt:lpstr>
      <vt:lpstr>REFRENCES </vt:lpstr>
      <vt:lpstr>Thank You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2023-07-26T17:48:23Z</dcterms:modified>
</cp:coreProperties>
</file>